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83" r:id="rId5"/>
    <p:sldId id="284" r:id="rId6"/>
    <p:sldId id="285" r:id="rId7"/>
    <p:sldId id="286" r:id="rId8"/>
    <p:sldId id="287" r:id="rId9"/>
    <p:sldId id="288" r:id="rId10"/>
    <p:sldId id="289" r:id="rId11"/>
    <p:sldId id="28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0427" autoAdjust="0"/>
  </p:normalViewPr>
  <p:slideViewPr>
    <p:cSldViewPr snapToGrid="0">
      <p:cViewPr varScale="1">
        <p:scale>
          <a:sx n="74" d="100"/>
          <a:sy n="74" d="100"/>
        </p:scale>
        <p:origin x="36" y="195"/>
      </p:cViewPr>
      <p:guideLst>
        <p:guide orient="horz" pos="2160"/>
        <p:guide pos="3840"/>
      </p:guideLst>
    </p:cSldViewPr>
  </p:slideViewPr>
  <p:notesTextViewPr>
    <p:cViewPr>
      <p:scale>
        <a:sx n="1" d="1"/>
        <a:sy n="1" d="1"/>
      </p:scale>
      <p:origin x="0" y="0"/>
    </p:cViewPr>
  </p:notesTextViewPr>
  <p:sorterViewPr>
    <p:cViewPr>
      <p:scale>
        <a:sx n="150" d="100"/>
        <a:sy n="150" d="100"/>
      </p:scale>
      <p:origin x="0" y="-571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E1DC0-239C-42BB-BD63-742D460EC638}" type="datetimeFigureOut">
              <a:rPr lang="zh-CN" altLang="en-US" smtClean="0"/>
              <a:pPr/>
              <a:t>2020/5/6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DAA5B-F65B-4AF4-AFCA-16A0056E024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10</a:t>
            </a:fld>
            <a:endParaRPr lang="zh-CN" altLang="en-US"/>
          </a:p>
        </p:txBody>
      </p:sp>
    </p:spTree>
    <p:extLst>
      <p:ext uri="{BB962C8B-B14F-4D97-AF65-F5344CB8AC3E}">
        <p14:creationId xmlns:p14="http://schemas.microsoft.com/office/powerpoint/2010/main" val="30076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4</a:t>
            </a:fld>
            <a:endParaRPr lang="zh-CN" altLang="en-US"/>
          </a:p>
        </p:txBody>
      </p:sp>
    </p:spTree>
    <p:extLst>
      <p:ext uri="{BB962C8B-B14F-4D97-AF65-F5344CB8AC3E}">
        <p14:creationId xmlns:p14="http://schemas.microsoft.com/office/powerpoint/2010/main" val="381115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动机？？？</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贡献点？？？：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实验结果简单分析是否</a:t>
            </a:r>
            <a:r>
              <a:rPr lang="en-US" altLang="zh-CN" sz="1200" kern="1200" dirty="0">
                <a:solidFill>
                  <a:schemeClr val="tx1"/>
                </a:solidFill>
                <a:effectLst/>
                <a:latin typeface="+mn-lt"/>
                <a:ea typeface="+mn-ea"/>
                <a:cs typeface="+mn-cs"/>
              </a:rPr>
              <a:t>SOTA???</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已有框架</a:t>
            </a:r>
            <a:r>
              <a:rPr lang="en-US" altLang="zh-CN" sz="1200" kern="1200" dirty="0">
                <a:solidFill>
                  <a:schemeClr val="tx1"/>
                </a:solidFill>
                <a:effectLst/>
                <a:latin typeface="+mn-lt"/>
                <a:ea typeface="+mn-ea"/>
                <a:cs typeface="+mn-cs"/>
              </a:rPr>
              <a:t>NN-</a:t>
            </a:r>
            <a:r>
              <a:rPr lang="en-US" altLang="zh-CN" sz="1200" kern="1200" dirty="0" err="1">
                <a:solidFill>
                  <a:schemeClr val="tx1"/>
                </a:solidFill>
                <a:effectLst/>
                <a:latin typeface="+mn-lt"/>
                <a:ea typeface="+mn-ea"/>
                <a:cs typeface="+mn-cs"/>
              </a:rPr>
              <a:t>Unet</a:t>
            </a:r>
            <a:r>
              <a:rPr lang="zh-CN" altLang="zh-CN" sz="1200" kern="1200" dirty="0">
                <a:solidFill>
                  <a:schemeClr val="tx1"/>
                </a:solidFill>
                <a:effectLst/>
                <a:latin typeface="+mn-lt"/>
                <a:ea typeface="+mn-ea"/>
                <a:cs typeface="+mn-cs"/>
              </a:rPr>
              <a:t>给出了三个任务的</a:t>
            </a:r>
            <a:r>
              <a:rPr lang="en-US" altLang="zh-CN" sz="1200" kern="1200" dirty="0">
                <a:solidFill>
                  <a:schemeClr val="tx1"/>
                </a:solidFill>
                <a:effectLst/>
                <a:latin typeface="+mn-lt"/>
                <a:ea typeface="+mn-ea"/>
                <a:cs typeface="+mn-cs"/>
              </a:rPr>
              <a:t>Baseline</a:t>
            </a:r>
            <a:r>
              <a:rPr lang="zh-CN" altLang="zh-CN" sz="1200" kern="1200" dirty="0">
                <a:solidFill>
                  <a:schemeClr val="tx1"/>
                </a:solidFill>
                <a:effectLst/>
                <a:latin typeface="+mn-lt"/>
                <a:ea typeface="+mn-ea"/>
                <a:cs typeface="+mn-cs"/>
              </a:rPr>
              <a:t>。</a:t>
            </a:r>
            <a:r>
              <a:rPr lang="zh-CN" altLang="zh-CN" dirty="0">
                <a:effectLst/>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表</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关于左右肺叶分割和</a:t>
            </a:r>
            <a:r>
              <a:rPr lang="en-US" altLang="zh-CN" sz="1200" kern="1200" dirty="0">
                <a:solidFill>
                  <a:schemeClr val="tx1"/>
                </a:solidFill>
                <a:effectLst/>
                <a:latin typeface="+mn-lt"/>
                <a:ea typeface="+mn-ea"/>
                <a:cs typeface="+mn-cs"/>
              </a:rPr>
              <a:t>Covid-19</a:t>
            </a:r>
            <a:r>
              <a:rPr lang="zh-CN" altLang="zh-CN" sz="1200" kern="1200" dirty="0">
                <a:solidFill>
                  <a:schemeClr val="tx1"/>
                </a:solidFill>
                <a:effectLst/>
                <a:latin typeface="+mn-lt"/>
                <a:ea typeface="+mn-ea"/>
                <a:cs typeface="+mn-cs"/>
              </a:rPr>
              <a:t>病灶分割的</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折交叉验证结果</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图 </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现有数据集以及提出的数据集</a:t>
            </a:r>
            <a:r>
              <a:rPr lang="en-US" altLang="zh-CN" sz="1200" kern="1200" dirty="0">
                <a:solidFill>
                  <a:schemeClr val="tx1"/>
                </a:solidFill>
                <a:effectLst/>
                <a:latin typeface="+mn-lt"/>
                <a:ea typeface="+mn-ea"/>
                <a:cs typeface="+mn-cs"/>
              </a:rPr>
              <a:t>COVID-19-CT-Seg</a:t>
            </a:r>
            <a:r>
              <a:rPr lang="zh-CN" altLang="zh-CN" sz="1200" kern="1200" dirty="0">
                <a:solidFill>
                  <a:schemeClr val="tx1"/>
                </a:solidFill>
                <a:effectLst/>
                <a:latin typeface="+mn-lt"/>
                <a:ea typeface="+mn-ea"/>
                <a:cs typeface="+mn-cs"/>
              </a:rPr>
              <a:t>中图像和</a:t>
            </a:r>
            <a:r>
              <a:rPr lang="en-US" altLang="zh-CN" sz="1200" kern="1200" dirty="0">
                <a:solidFill>
                  <a:schemeClr val="tx1"/>
                </a:solidFill>
                <a:effectLst/>
                <a:latin typeface="+mn-lt"/>
                <a:ea typeface="+mn-ea"/>
                <a:cs typeface="+mn-cs"/>
              </a:rPr>
              <a:t>Ground-Truth</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5</a:t>
            </a:fld>
            <a:endParaRPr lang="zh-CN" altLang="en-US"/>
          </a:p>
        </p:txBody>
      </p:sp>
    </p:spTree>
    <p:extLst>
      <p:ext uri="{BB962C8B-B14F-4D97-AF65-F5344CB8AC3E}">
        <p14:creationId xmlns:p14="http://schemas.microsoft.com/office/powerpoint/2010/main" val="1776452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动机？？？</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贡献点？？？：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实验结果简单分析是否</a:t>
            </a:r>
            <a:r>
              <a:rPr lang="en-US" altLang="zh-CN" sz="1200" kern="1200" dirty="0">
                <a:solidFill>
                  <a:schemeClr val="tx1"/>
                </a:solidFill>
                <a:effectLst/>
                <a:latin typeface="+mn-lt"/>
                <a:ea typeface="+mn-ea"/>
                <a:cs typeface="+mn-cs"/>
              </a:rPr>
              <a:t>SOTA???</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分类结果如表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所示，虽然的到了较好的结果，但是其训练样本存在严重的类别不平衡问题，有很大的改进空间。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？？？至少给一个类别不平衡的可视化类别统计直方图或者表表现类别统计数据的啊</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6</a:t>
            </a:fld>
            <a:endParaRPr lang="zh-CN" altLang="en-US"/>
          </a:p>
        </p:txBody>
      </p:sp>
    </p:spTree>
    <p:extLst>
      <p:ext uri="{BB962C8B-B14F-4D97-AF65-F5344CB8AC3E}">
        <p14:creationId xmlns:p14="http://schemas.microsoft.com/office/powerpoint/2010/main" val="326665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7</a:t>
            </a:fld>
            <a:endParaRPr lang="zh-CN" altLang="en-US"/>
          </a:p>
        </p:txBody>
      </p:sp>
    </p:spTree>
    <p:extLst>
      <p:ext uri="{BB962C8B-B14F-4D97-AF65-F5344CB8AC3E}">
        <p14:creationId xmlns:p14="http://schemas.microsoft.com/office/powerpoint/2010/main" val="111353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8</a:t>
            </a:fld>
            <a:endParaRPr lang="zh-CN" altLang="en-US"/>
          </a:p>
        </p:txBody>
      </p:sp>
    </p:spTree>
    <p:extLst>
      <p:ext uri="{BB962C8B-B14F-4D97-AF65-F5344CB8AC3E}">
        <p14:creationId xmlns:p14="http://schemas.microsoft.com/office/powerpoint/2010/main" val="3470192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4DAA5B-F65B-4AF4-AFCA-16A0056E0240}" type="slidenum">
              <a:rPr lang="zh-CN" altLang="en-US" smtClean="0"/>
              <a:pPr/>
              <a:t>9</a:t>
            </a:fld>
            <a:endParaRPr lang="zh-CN" altLang="en-US"/>
          </a:p>
        </p:txBody>
      </p:sp>
    </p:spTree>
    <p:extLst>
      <p:ext uri="{BB962C8B-B14F-4D97-AF65-F5344CB8AC3E}">
        <p14:creationId xmlns:p14="http://schemas.microsoft.com/office/powerpoint/2010/main" val="197968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1"/>
            <a:ext cx="12192000" cy="6860731"/>
          </a:xfrm>
          <a:prstGeom prst="rect">
            <a:avLst/>
          </a:prstGeom>
        </p:spPr>
      </p:pic>
      <p:sp>
        <p:nvSpPr>
          <p:cNvPr id="8" name="矩形 7"/>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81F0B0-B0D9-4335-873D-DCCD72DB0DDE}" type="datetimeFigureOut">
              <a:rPr lang="zh-CN" altLang="en-US" smtClean="0"/>
              <a:pPr/>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5DDD11-AE66-4D3E-AA1F-70ED56DB2EE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1F0B0-B0D9-4335-873D-DCCD72DB0DDE}" type="datetimeFigureOut">
              <a:rPr lang="zh-CN" altLang="en-US" smtClean="0"/>
              <a:pPr/>
              <a:t>2020/5/6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DDD11-AE66-4D3E-AA1F-70ED56DB2EE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eee8023/covid-chestxray-dataset" TargetMode="External"/><Relationship Id="rId5" Type="http://schemas.openxmlformats.org/officeDocument/2006/relationships/hyperlink" Target="https://zenodo.org/record/3757476"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arxiv.org/pdf/2004.12537.pdf"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medrxiv.org/content/10.1101/2020.03.30.20047456v1.full.pdf"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preprints.org/manuscript/202004.0252/v1" TargetMode="External"/><Relationship Id="rId5" Type="http://schemas.openxmlformats.org/officeDocument/2006/relationships/hyperlink" Target="https://www.medrxiv.org/content/10.1101/2020.03.30.20047456v1.full.pdf"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2631" y="2858249"/>
            <a:ext cx="1863524" cy="65211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2680" y="2847944"/>
            <a:ext cx="1863524" cy="652118"/>
          </a:xfrm>
          <a:prstGeom prst="rect">
            <a:avLst/>
          </a:prstGeom>
        </p:spPr>
      </p:pic>
      <p:sp>
        <p:nvSpPr>
          <p:cNvPr id="11" name="文本框 10"/>
          <p:cNvSpPr txBox="1"/>
          <p:nvPr/>
        </p:nvSpPr>
        <p:spPr>
          <a:xfrm>
            <a:off x="1602115" y="2722643"/>
            <a:ext cx="9437121" cy="923330"/>
          </a:xfrm>
          <a:prstGeom prst="rect">
            <a:avLst/>
          </a:prstGeom>
          <a:noFill/>
        </p:spPr>
        <p:txBody>
          <a:bodyPr wrap="square" rtlCol="0">
            <a:spAutoFit/>
          </a:bodyPr>
          <a:lstStyle/>
          <a:p>
            <a:pPr algn="ctr"/>
            <a:r>
              <a:rPr lang="en-US" altLang="zh-CN" sz="5400" dirty="0">
                <a:solidFill>
                  <a:schemeClr val="tx1">
                    <a:lumMod val="65000"/>
                    <a:lumOff val="35000"/>
                  </a:schemeClr>
                </a:solidFill>
                <a:latin typeface="幼圆" panose="02010509060101010101" pitchFamily="49" charset="-122"/>
                <a:ea typeface="幼圆" panose="02010509060101010101" pitchFamily="49" charset="-122"/>
              </a:rPr>
              <a:t>《</a:t>
            </a:r>
            <a:r>
              <a:rPr lang="zh-CN" altLang="en-US" sz="5400" dirty="0">
                <a:solidFill>
                  <a:schemeClr val="tx1">
                    <a:lumMod val="65000"/>
                    <a:lumOff val="35000"/>
                  </a:schemeClr>
                </a:solidFill>
                <a:latin typeface="幼圆" panose="02010509060101010101" pitchFamily="49" charset="-122"/>
                <a:ea typeface="幼圆" panose="02010509060101010101" pitchFamily="49" charset="-122"/>
              </a:rPr>
              <a:t>数字图像处理</a:t>
            </a:r>
            <a:r>
              <a:rPr lang="en-US" altLang="zh-CN" sz="5400" dirty="0">
                <a:solidFill>
                  <a:schemeClr val="tx1">
                    <a:lumMod val="65000"/>
                    <a:lumOff val="35000"/>
                  </a:schemeClr>
                </a:solidFill>
                <a:latin typeface="幼圆" panose="02010509060101010101" pitchFamily="49" charset="-122"/>
                <a:ea typeface="幼圆" panose="02010509060101010101" pitchFamily="49" charset="-122"/>
              </a:rPr>
              <a:t>》</a:t>
            </a:r>
            <a:endParaRPr lang="zh-CN" altLang="en-US" sz="5400"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12" name="文本框 11"/>
          <p:cNvSpPr txBox="1"/>
          <p:nvPr/>
        </p:nvSpPr>
        <p:spPr>
          <a:xfrm>
            <a:off x="3084378" y="3535141"/>
            <a:ext cx="6318653" cy="830997"/>
          </a:xfrm>
          <a:prstGeom prst="rect">
            <a:avLst/>
          </a:prstGeom>
          <a:noFill/>
        </p:spPr>
        <p:txBody>
          <a:bodyPr wrap="none" rtlCol="0">
            <a:spAutoFit/>
          </a:bodyPr>
          <a:lstStyle/>
          <a:p>
            <a:r>
              <a:rPr lang="en-US" altLang="zh-CN" sz="4800" dirty="0">
                <a:solidFill>
                  <a:schemeClr val="tx1">
                    <a:lumMod val="65000"/>
                    <a:lumOff val="35000"/>
                  </a:schemeClr>
                </a:solidFill>
                <a:latin typeface="幼圆" panose="02010509060101010101" pitchFamily="49" charset="-122"/>
                <a:ea typeface="幼圆" panose="02010509060101010101" pitchFamily="49" charset="-122"/>
              </a:rPr>
              <a:t>Covid-19 Project</a:t>
            </a:r>
            <a:r>
              <a:rPr lang="zh-CN" altLang="en-US" sz="4800" dirty="0">
                <a:solidFill>
                  <a:schemeClr val="tx1">
                    <a:lumMod val="65000"/>
                    <a:lumOff val="35000"/>
                  </a:schemeClr>
                </a:solidFill>
                <a:latin typeface="幼圆" panose="02010509060101010101" pitchFamily="49" charset="-122"/>
                <a:ea typeface="幼圆" panose="02010509060101010101" pitchFamily="49" charset="-122"/>
              </a:rPr>
              <a:t>简介</a:t>
            </a:r>
            <a:endParaRPr lang="zh-CN" altLang="en-US" sz="48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13" name="文本框 12"/>
          <p:cNvSpPr txBox="1"/>
          <p:nvPr/>
        </p:nvSpPr>
        <p:spPr>
          <a:xfrm>
            <a:off x="3103865" y="5450716"/>
            <a:ext cx="5724644"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方正喵呜体" panose="02010600010101010101" pitchFamily="2" charset="-122"/>
                <a:ea typeface="方正喵呜体" panose="02010600010101010101" pitchFamily="2" charset="-122"/>
              </a:rPr>
              <a:t>2020.5.6</a:t>
            </a:r>
            <a:endParaRPr lang="zh-CN" altLang="en-US" sz="2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14"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6320676" y="-708560"/>
            <a:ext cx="609600" cy="609600"/>
          </a:xfrm>
          <a:prstGeom prst="rect">
            <a:avLst/>
          </a:prstGeom>
        </p:spPr>
      </p:pic>
      <p:sp>
        <p:nvSpPr>
          <p:cNvPr id="8" name="文本框 7">
            <a:extLst>
              <a:ext uri="{FF2B5EF4-FFF2-40B4-BE49-F238E27FC236}">
                <a16:creationId xmlns:a16="http://schemas.microsoft.com/office/drawing/2014/main" id="{E5E78D04-A9A3-3A4F-A966-072E099F621B}"/>
              </a:ext>
            </a:extLst>
          </p:cNvPr>
          <p:cNvSpPr txBox="1"/>
          <p:nvPr/>
        </p:nvSpPr>
        <p:spPr>
          <a:xfrm>
            <a:off x="3201448" y="4753526"/>
            <a:ext cx="5724644" cy="646331"/>
          </a:xfrm>
          <a:prstGeom prst="rect">
            <a:avLst/>
          </a:prstGeom>
          <a:noFill/>
        </p:spPr>
        <p:txBody>
          <a:bodyPr wrap="square" rtlCol="0">
            <a:spAutoFit/>
          </a:bodyPr>
          <a:lstStyle/>
          <a:p>
            <a:pPr algn="ctr"/>
            <a:r>
              <a:rPr lang="zh-CN" altLang="en-US" sz="3600" dirty="0">
                <a:solidFill>
                  <a:schemeClr val="tx1">
                    <a:lumMod val="65000"/>
                    <a:lumOff val="35000"/>
                  </a:schemeClr>
                </a:solidFill>
                <a:latin typeface="方正喵呜体" panose="02010600010101010101" pitchFamily="2" charset="-122"/>
                <a:ea typeface="方正喵呜体" panose="02010600010101010101" pitchFamily="2" charset="-122"/>
              </a:rPr>
              <a:t>张军平</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38" presetClass="entr" presetSubtype="0" accel="50000" fill="hold" grpId="0" nodeType="clickEffect">
                                  <p:stCondLst>
                                    <p:cond delay="0"/>
                                  </p:stCondLst>
                                  <p:iterate type="lt">
                                    <p:tmPct val="50000"/>
                                  </p:iterate>
                                  <p:childTnLst>
                                    <p:set>
                                      <p:cBhvr>
                                        <p:cTn id="10" dur="1" fill="hold">
                                          <p:stCondLst>
                                            <p:cond delay="0"/>
                                          </p:stCondLst>
                                        </p:cTn>
                                        <p:tgtEl>
                                          <p:spTgt spid="13"/>
                                        </p:tgtEl>
                                        <p:attrNameLst>
                                          <p:attrName>style.visibility</p:attrName>
                                        </p:attrNameLst>
                                      </p:cBhvr>
                                      <p:to>
                                        <p:strVal val="visible"/>
                                      </p:to>
                                    </p:set>
                                    <p:set>
                                      <p:cBhvr>
                                        <p:cTn id="11" dur="455" fill="hold">
                                          <p:stCondLst>
                                            <p:cond delay="0"/>
                                          </p:stCondLst>
                                        </p:cTn>
                                        <p:tgtEl>
                                          <p:spTgt spid="13"/>
                                        </p:tgtEl>
                                        <p:attrNameLst>
                                          <p:attrName>style.rotation</p:attrName>
                                        </p:attrNameLst>
                                      </p:cBhvr>
                                      <p:to>
                                        <p:strVal val="-45.0"/>
                                      </p:to>
                                    </p:set>
                                    <p:anim calcmode="lin" valueType="num">
                                      <p:cBhvr>
                                        <p:cTn id="12"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8" presetClass="entr" presetSubtype="0" accel="50000" fill="hold" grpId="0" nodeType="clickEffect">
                                  <p:stCondLst>
                                    <p:cond delay="0"/>
                                  </p:stCondLst>
                                  <p:iterate type="lt">
                                    <p:tmPct val="50000"/>
                                  </p:iterate>
                                  <p:childTnLst>
                                    <p:set>
                                      <p:cBhvr>
                                        <p:cTn id="31" dur="1" fill="hold">
                                          <p:stCondLst>
                                            <p:cond delay="0"/>
                                          </p:stCondLst>
                                        </p:cTn>
                                        <p:tgtEl>
                                          <p:spTgt spid="8"/>
                                        </p:tgtEl>
                                        <p:attrNameLst>
                                          <p:attrName>style.visibility</p:attrName>
                                        </p:attrNameLst>
                                      </p:cBhvr>
                                      <p:to>
                                        <p:strVal val="visible"/>
                                      </p:to>
                                    </p:set>
                                    <p:set>
                                      <p:cBhvr>
                                        <p:cTn id="32" dur="455" fill="hold">
                                          <p:stCondLst>
                                            <p:cond delay="0"/>
                                          </p:stCondLst>
                                        </p:cTn>
                                        <p:tgtEl>
                                          <p:spTgt spid="8"/>
                                        </p:tgtEl>
                                        <p:attrNameLst>
                                          <p:attrName>style.rotation</p:attrName>
                                        </p:attrNameLst>
                                      </p:cBhvr>
                                      <p:to>
                                        <p:strVal val="-45.0"/>
                                      </p:to>
                                    </p:set>
                                    <p:anim calcmode="lin" valueType="num">
                                      <p:cBhvr>
                                        <p:cTn id="33"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34"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35"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36"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hold" display="0">
                  <p:stCondLst>
                    <p:cond delay="indefinite"/>
                  </p:stCondLst>
                  <p:endCondLst>
                    <p:cond evt="onStopAudio" delay="0">
                      <p:tgtEl>
                        <p:sldTgt/>
                      </p:tgtEl>
                    </p:cond>
                  </p:endCondLst>
                </p:cTn>
                <p:tgtEl>
                  <p:spTgt spid="14"/>
                </p:tgtEl>
              </p:cMediaNode>
            </p:audio>
          </p:childTnLst>
        </p:cTn>
      </p:par>
    </p:tnLst>
    <p:bldLst>
      <p:bldP spid="11" grpId="0"/>
      <p:bldP spid="12" grpId="0"/>
      <p:bldP spid="1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第四章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研究方向</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83127" y="1342969"/>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800" b="1" dirty="0"/>
              <a:t>研究问题切入点</a:t>
            </a:r>
            <a:r>
              <a:rPr kumimoji="1" lang="en-US" altLang="zh-CN" sz="2800" b="1" dirty="0"/>
              <a:t>III</a:t>
            </a:r>
            <a:r>
              <a:rPr kumimoji="1" lang="zh-CN" altLang="en-US" sz="2800" b="1" dirty="0"/>
              <a:t> </a:t>
            </a:r>
            <a:r>
              <a:rPr kumimoji="1" lang="en-US" altLang="zh-CN" sz="2800" b="1" dirty="0"/>
              <a:t>---</a:t>
            </a:r>
            <a:r>
              <a:rPr kumimoji="1" lang="zh-CN" altLang="en-US" sz="2800" b="1" dirty="0"/>
              <a:t> 有针对性的特征、网络结构、模型、算法（分类，分割）</a:t>
            </a:r>
            <a:endParaRPr kumimoji="1" lang="en-US" altLang="zh-CN" sz="2800" b="1" dirty="0"/>
          </a:p>
          <a:p>
            <a:endParaRPr kumimoji="1" lang="en-US" altLang="zh-CN" sz="2800" b="1" dirty="0"/>
          </a:p>
          <a:p>
            <a:pPr marL="342900" indent="-342900">
              <a:buFont typeface="Wingdings" pitchFamily="2" charset="2"/>
              <a:buChar char="u"/>
            </a:pPr>
            <a:r>
              <a:rPr kumimoji="1" lang="zh-CN" altLang="en-US" sz="2400" b="1" dirty="0"/>
              <a:t>问题定义</a:t>
            </a:r>
            <a:endParaRPr kumimoji="1" lang="en-US" altLang="zh-CN" sz="2400" b="1" dirty="0"/>
          </a:p>
          <a:p>
            <a:pPr marL="342900" indent="-342900">
              <a:buFont typeface="Wingdings" pitchFamily="2" charset="2"/>
              <a:buChar char="u"/>
            </a:pPr>
            <a:endParaRPr kumimoji="1" lang="en-US" altLang="zh-CN" sz="2400" b="1" dirty="0"/>
          </a:p>
          <a:p>
            <a:r>
              <a:rPr kumimoji="1" lang="zh-CN" altLang="en-US" dirty="0"/>
              <a:t>    现目前关于</a:t>
            </a:r>
            <a:r>
              <a:rPr kumimoji="1" lang="en" altLang="zh-CN" dirty="0"/>
              <a:t>Covid-19</a:t>
            </a:r>
            <a:r>
              <a:rPr kumimoji="1" lang="zh-CN" altLang="en-US" dirty="0"/>
              <a:t>的算法模型大都是现有的方法和模型进行改进（如</a:t>
            </a:r>
            <a:r>
              <a:rPr kumimoji="1" lang="en" altLang="zh-CN" dirty="0" err="1"/>
              <a:t>UNet</a:t>
            </a:r>
            <a:r>
              <a:rPr kumimoji="1" lang="zh-CN" altLang="en-US" dirty="0"/>
              <a:t>框架），更有效且能在多个任务上面鲁棒的的分割</a:t>
            </a:r>
            <a:r>
              <a:rPr kumimoji="1" lang="en-US" altLang="zh-CN" dirty="0"/>
              <a:t>/</a:t>
            </a:r>
            <a:r>
              <a:rPr kumimoji="1" lang="zh-CN" altLang="en-US" dirty="0"/>
              <a:t>分类算法有待被研究。</a:t>
            </a:r>
            <a:endParaRPr kumimoji="1" lang="en-US" altLang="zh-CN" dirty="0"/>
          </a:p>
          <a:p>
            <a:endParaRPr kumimoji="1" lang="en-US" altLang="zh-CN" dirty="0"/>
          </a:p>
          <a:p>
            <a:pPr marL="342900" indent="-342900">
              <a:buFont typeface="Wingdings" pitchFamily="2" charset="2"/>
              <a:buChar char="u"/>
            </a:pPr>
            <a:r>
              <a:rPr kumimoji="1" lang="zh-CN" altLang="en-US" sz="2400" b="1" dirty="0"/>
              <a:t>具体任务</a:t>
            </a:r>
            <a:endParaRPr kumimoji="1" lang="en-US" altLang="zh-CN" sz="2400" b="1" dirty="0"/>
          </a:p>
          <a:p>
            <a:pPr marL="342900" indent="-342900">
              <a:buFont typeface="Wingdings" pitchFamily="2" charset="2"/>
              <a:buChar char="u"/>
            </a:pPr>
            <a:endParaRPr kumimoji="1" lang="en-US" altLang="zh-CN" sz="2400" b="1" dirty="0"/>
          </a:p>
          <a:p>
            <a:r>
              <a:rPr kumimoji="1" lang="zh-CN" altLang="en-US" dirty="0"/>
              <a:t>    针对</a:t>
            </a:r>
            <a:r>
              <a:rPr kumimoji="1" lang="en-US" altLang="zh-CN" dirty="0"/>
              <a:t>Covid-19</a:t>
            </a:r>
            <a:r>
              <a:rPr kumimoji="1" lang="zh-CN" altLang="en-US" dirty="0"/>
              <a:t>图像的特点，设计出相对于</a:t>
            </a:r>
            <a:r>
              <a:rPr kumimoji="1" lang="en-US" altLang="zh-CN" dirty="0"/>
              <a:t>SARS</a:t>
            </a:r>
            <a:r>
              <a:rPr kumimoji="1" lang="zh-CN" altLang="en-US" dirty="0"/>
              <a:t>、肺结节等其他肺部病变更具区分性的特征或模型。在医学图像的识别任务中，并不是将所有基于自然图像设计的方法直接套用就奏效的，还需要有针对性的改进（如多尺度的特征，</a:t>
            </a:r>
            <a:r>
              <a:rPr kumimoji="1" lang="en-US" altLang="zh-CN" dirty="0"/>
              <a:t>attention</a:t>
            </a:r>
            <a:r>
              <a:rPr kumimoji="1" lang="zh-CN" altLang="en-US" dirty="0"/>
              <a:t>机制，数据预处理方式和输入方式等）。</a:t>
            </a:r>
            <a:endParaRPr kumimoji="1" lang="en-US" altLang="zh-CN"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40" name="组合 39">
            <a:extLst>
              <a:ext uri="{FF2B5EF4-FFF2-40B4-BE49-F238E27FC236}">
                <a16:creationId xmlns:a16="http://schemas.microsoft.com/office/drawing/2014/main" id="{60E2B552-7899-ED48-82DC-E38E6A7CCDD5}"/>
              </a:ext>
            </a:extLst>
          </p:cNvPr>
          <p:cNvGrpSpPr/>
          <p:nvPr/>
        </p:nvGrpSpPr>
        <p:grpSpPr>
          <a:xfrm>
            <a:off x="9989512" y="-39633"/>
            <a:ext cx="2202488" cy="1906077"/>
            <a:chOff x="7577992" y="2129723"/>
            <a:chExt cx="3223373" cy="2998525"/>
          </a:xfrm>
        </p:grpSpPr>
        <p:grpSp>
          <p:nvGrpSpPr>
            <p:cNvPr id="41" name="Group 55">
              <a:extLst>
                <a:ext uri="{FF2B5EF4-FFF2-40B4-BE49-F238E27FC236}">
                  <a16:creationId xmlns:a16="http://schemas.microsoft.com/office/drawing/2014/main" id="{4EC79EC0-7E38-CC4A-87AA-7E161CFE8FB5}"/>
                </a:ext>
              </a:extLst>
            </p:cNvPr>
            <p:cNvGrpSpPr/>
            <p:nvPr/>
          </p:nvGrpSpPr>
          <p:grpSpPr>
            <a:xfrm rot="473564">
              <a:off x="8210796" y="2129723"/>
              <a:ext cx="2590569" cy="2552112"/>
              <a:chOff x="0" y="0"/>
              <a:chExt cx="1149595" cy="1132530"/>
            </a:xfrm>
          </p:grpSpPr>
          <p:sp>
            <p:nvSpPr>
              <p:cNvPr id="45" name="Shape 50">
                <a:extLst>
                  <a:ext uri="{FF2B5EF4-FFF2-40B4-BE49-F238E27FC236}">
                    <a16:creationId xmlns:a16="http://schemas.microsoft.com/office/drawing/2014/main" id="{FA3A6DC7-3274-4C45-A07F-9DE866AFD24A}"/>
                  </a:ext>
                </a:extLst>
              </p:cNvPr>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46" name="Group 54">
                <a:extLst>
                  <a:ext uri="{FF2B5EF4-FFF2-40B4-BE49-F238E27FC236}">
                    <a16:creationId xmlns:a16="http://schemas.microsoft.com/office/drawing/2014/main" id="{5B5FD5C1-7A1D-3848-A31A-C6F685958A5D}"/>
                  </a:ext>
                </a:extLst>
              </p:cNvPr>
              <p:cNvGrpSpPr/>
              <p:nvPr/>
            </p:nvGrpSpPr>
            <p:grpSpPr>
              <a:xfrm>
                <a:off x="-1" y="0"/>
                <a:ext cx="1149597" cy="1132531"/>
                <a:chOff x="0" y="0"/>
                <a:chExt cx="1149595" cy="1132530"/>
              </a:xfrm>
            </p:grpSpPr>
            <p:sp>
              <p:nvSpPr>
                <p:cNvPr id="47" name="Shape 51">
                  <a:extLst>
                    <a:ext uri="{FF2B5EF4-FFF2-40B4-BE49-F238E27FC236}">
                      <a16:creationId xmlns:a16="http://schemas.microsoft.com/office/drawing/2014/main" id="{71AA1F51-5F7A-C845-9501-7F6D0A19295E}"/>
                    </a:ext>
                  </a:extLst>
                </p:cNvPr>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8" name="Shape 52">
                  <a:extLst>
                    <a:ext uri="{FF2B5EF4-FFF2-40B4-BE49-F238E27FC236}">
                      <a16:creationId xmlns:a16="http://schemas.microsoft.com/office/drawing/2014/main" id="{9E1EB2B5-374D-234C-9CC6-075A030E1C43}"/>
                    </a:ext>
                  </a:extLst>
                </p:cNvPr>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9" name="Shape 53">
                  <a:extLst>
                    <a:ext uri="{FF2B5EF4-FFF2-40B4-BE49-F238E27FC236}">
                      <a16:creationId xmlns:a16="http://schemas.microsoft.com/office/drawing/2014/main" id="{8FADEB69-7DE6-3842-92A5-BC19AB9CD502}"/>
                    </a:ext>
                  </a:extLst>
                </p:cNvPr>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42" name="Group 58">
              <a:extLst>
                <a:ext uri="{FF2B5EF4-FFF2-40B4-BE49-F238E27FC236}">
                  <a16:creationId xmlns:a16="http://schemas.microsoft.com/office/drawing/2014/main" id="{9D1BEE44-F425-FE48-8F49-5DF8B379E8F8}"/>
                </a:ext>
              </a:extLst>
            </p:cNvPr>
            <p:cNvGrpSpPr/>
            <p:nvPr/>
          </p:nvGrpSpPr>
          <p:grpSpPr>
            <a:xfrm rot="473564">
              <a:off x="7577992" y="3255904"/>
              <a:ext cx="1809843" cy="1872344"/>
              <a:chOff x="0" y="0"/>
              <a:chExt cx="803139" cy="830875"/>
            </a:xfrm>
          </p:grpSpPr>
          <p:sp>
            <p:nvSpPr>
              <p:cNvPr id="43" name="Shape 56">
                <a:extLst>
                  <a:ext uri="{FF2B5EF4-FFF2-40B4-BE49-F238E27FC236}">
                    <a16:creationId xmlns:a16="http://schemas.microsoft.com/office/drawing/2014/main" id="{6FFFFC9E-DF7A-A143-B6C7-61FD03A70E48}"/>
                  </a:ext>
                </a:extLst>
              </p:cNvPr>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4" name="Shape 57">
                <a:extLst>
                  <a:ext uri="{FF2B5EF4-FFF2-40B4-BE49-F238E27FC236}">
                    <a16:creationId xmlns:a16="http://schemas.microsoft.com/office/drawing/2014/main" id="{903792DC-2A59-694B-AE5B-08C6DAC0D429}"/>
                  </a:ext>
                </a:extLst>
              </p:cNvPr>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extLst>
      <p:ext uri="{BB962C8B-B14F-4D97-AF65-F5344CB8AC3E}">
        <p14:creationId xmlns:p14="http://schemas.microsoft.com/office/powerpoint/2010/main" val="3501588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631" y="2858249"/>
            <a:ext cx="1863524" cy="652118"/>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2680" y="2847944"/>
            <a:ext cx="1863524" cy="652118"/>
          </a:xfrm>
          <a:prstGeom prst="rect">
            <a:avLst/>
          </a:prstGeom>
        </p:spPr>
      </p:pic>
      <p:sp>
        <p:nvSpPr>
          <p:cNvPr id="11" name="文本框 10"/>
          <p:cNvSpPr txBox="1"/>
          <p:nvPr/>
        </p:nvSpPr>
        <p:spPr>
          <a:xfrm>
            <a:off x="4618672" y="2722643"/>
            <a:ext cx="2954655" cy="923330"/>
          </a:xfrm>
          <a:prstGeom prst="rect">
            <a:avLst/>
          </a:prstGeom>
          <a:noFill/>
        </p:spPr>
        <p:txBody>
          <a:bodyPr wrap="none" rtlCol="0">
            <a:spAutoFit/>
          </a:bodyPr>
          <a:lstStyle/>
          <a:p>
            <a:r>
              <a:rPr lang="zh-CN" altLang="en-US" sz="5400" dirty="0">
                <a:solidFill>
                  <a:schemeClr val="tx1">
                    <a:lumMod val="65000"/>
                    <a:lumOff val="35000"/>
                  </a:schemeClr>
                </a:solidFill>
                <a:latin typeface="幼圆" panose="02010509060101010101" pitchFamily="49" charset="-122"/>
                <a:ea typeface="幼圆" panose="02010509060101010101" pitchFamily="49" charset="-122"/>
              </a:rPr>
              <a:t>感谢聆听</a:t>
            </a:r>
          </a:p>
        </p:txBody>
      </p:sp>
      <p:sp>
        <p:nvSpPr>
          <p:cNvPr id="7" name="任意多边形 34">
            <a:extLst>
              <a:ext uri="{FF2B5EF4-FFF2-40B4-BE49-F238E27FC236}">
                <a16:creationId xmlns:a16="http://schemas.microsoft.com/office/drawing/2014/main" id="{824E3B3C-8572-FB46-A41E-AB00B34B672E}"/>
              </a:ext>
            </a:extLst>
          </p:cNvPr>
          <p:cNvSpPr/>
          <p:nvPr/>
        </p:nvSpPr>
        <p:spPr>
          <a:xfrm>
            <a:off x="497309" y="5022894"/>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66D7002-E02D-D04A-B46A-74BCCE012FEE}"/>
              </a:ext>
            </a:extLst>
          </p:cNvPr>
          <p:cNvGrpSpPr/>
          <p:nvPr/>
        </p:nvGrpSpPr>
        <p:grpSpPr>
          <a:xfrm flipH="1">
            <a:off x="9151220" y="4254941"/>
            <a:ext cx="1140764" cy="2174633"/>
            <a:chOff x="7313614" y="5424488"/>
            <a:chExt cx="363538" cy="641350"/>
          </a:xfrm>
          <a:solidFill>
            <a:schemeClr val="tx1">
              <a:lumMod val="75000"/>
              <a:lumOff val="25000"/>
            </a:schemeClr>
          </a:solidFill>
        </p:grpSpPr>
        <p:sp>
          <p:nvSpPr>
            <p:cNvPr id="9" name="Freeform 1842">
              <a:extLst>
                <a:ext uri="{FF2B5EF4-FFF2-40B4-BE49-F238E27FC236}">
                  <a16:creationId xmlns:a16="http://schemas.microsoft.com/office/drawing/2014/main" id="{DB6165DA-3A88-2C4C-B7AA-D8B37717FA4F}"/>
                </a:ext>
              </a:extLst>
            </p:cNvPr>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843">
              <a:extLst>
                <a:ext uri="{FF2B5EF4-FFF2-40B4-BE49-F238E27FC236}">
                  <a16:creationId xmlns:a16="http://schemas.microsoft.com/office/drawing/2014/main" id="{DABB6DF6-C0BD-744B-A925-C6CCDDE077C8}"/>
                </a:ext>
              </a:extLst>
            </p:cNvPr>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844">
              <a:extLst>
                <a:ext uri="{FF2B5EF4-FFF2-40B4-BE49-F238E27FC236}">
                  <a16:creationId xmlns:a16="http://schemas.microsoft.com/office/drawing/2014/main" id="{FF374C44-FFF9-3441-8F03-F4525E502338}"/>
                </a:ext>
              </a:extLst>
            </p:cNvPr>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45">
              <a:extLst>
                <a:ext uri="{FF2B5EF4-FFF2-40B4-BE49-F238E27FC236}">
                  <a16:creationId xmlns:a16="http://schemas.microsoft.com/office/drawing/2014/main" id="{C022E239-4DC3-3F41-AEB9-19B33DE24DC1}"/>
                </a:ext>
              </a:extLst>
            </p:cNvPr>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846">
              <a:extLst>
                <a:ext uri="{FF2B5EF4-FFF2-40B4-BE49-F238E27FC236}">
                  <a16:creationId xmlns:a16="http://schemas.microsoft.com/office/drawing/2014/main" id="{5A174BCD-A439-0B47-B1C7-3F23AF703E01}"/>
                </a:ext>
              </a:extLst>
            </p:cNvPr>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47">
              <a:extLst>
                <a:ext uri="{FF2B5EF4-FFF2-40B4-BE49-F238E27FC236}">
                  <a16:creationId xmlns:a16="http://schemas.microsoft.com/office/drawing/2014/main" id="{E56B12C1-1623-7F43-9BF2-874136AFD4F4}"/>
                </a:ext>
              </a:extLst>
            </p:cNvPr>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48">
              <a:extLst>
                <a:ext uri="{FF2B5EF4-FFF2-40B4-BE49-F238E27FC236}">
                  <a16:creationId xmlns:a16="http://schemas.microsoft.com/office/drawing/2014/main" id="{A0DE5E7E-E4C0-BC44-84A0-CCAFE2F6AE3E}"/>
                </a:ext>
              </a:extLst>
            </p:cNvPr>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49">
              <a:extLst>
                <a:ext uri="{FF2B5EF4-FFF2-40B4-BE49-F238E27FC236}">
                  <a16:creationId xmlns:a16="http://schemas.microsoft.com/office/drawing/2014/main" id="{79AB4C8D-FF53-6C4B-AE16-5358DF832CD2}"/>
                </a:ext>
              </a:extLst>
            </p:cNvPr>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50">
              <a:extLst>
                <a:ext uri="{FF2B5EF4-FFF2-40B4-BE49-F238E27FC236}">
                  <a16:creationId xmlns:a16="http://schemas.microsoft.com/office/drawing/2014/main" id="{0E035215-0C29-FC44-8051-4BF2FBDBAB7F}"/>
                </a:ext>
              </a:extLst>
            </p:cNvPr>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51">
              <a:extLst>
                <a:ext uri="{FF2B5EF4-FFF2-40B4-BE49-F238E27FC236}">
                  <a16:creationId xmlns:a16="http://schemas.microsoft.com/office/drawing/2014/main" id="{8B9B9406-CA3E-D14F-8C20-93C43B748E4E}"/>
                </a:ext>
              </a:extLst>
            </p:cNvPr>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52">
              <a:extLst>
                <a:ext uri="{FF2B5EF4-FFF2-40B4-BE49-F238E27FC236}">
                  <a16:creationId xmlns:a16="http://schemas.microsoft.com/office/drawing/2014/main" id="{B611EF44-5A1A-5546-8BB2-25DDBAFD6F08}"/>
                </a:ext>
              </a:extLst>
            </p:cNvPr>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53">
              <a:extLst>
                <a:ext uri="{FF2B5EF4-FFF2-40B4-BE49-F238E27FC236}">
                  <a16:creationId xmlns:a16="http://schemas.microsoft.com/office/drawing/2014/main" id="{32D255AA-03BB-234D-A470-D781DEAA232A}"/>
                </a:ext>
              </a:extLst>
            </p:cNvPr>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54">
              <a:extLst>
                <a:ext uri="{FF2B5EF4-FFF2-40B4-BE49-F238E27FC236}">
                  <a16:creationId xmlns:a16="http://schemas.microsoft.com/office/drawing/2014/main" id="{C1AD4A9B-362F-0545-9E4F-DB80D7D47845}"/>
                </a:ext>
              </a:extLst>
            </p:cNvPr>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55">
              <a:extLst>
                <a:ext uri="{FF2B5EF4-FFF2-40B4-BE49-F238E27FC236}">
                  <a16:creationId xmlns:a16="http://schemas.microsoft.com/office/drawing/2014/main" id="{D423397B-6C25-604A-8A6E-798CEC484FC4}"/>
                </a:ext>
              </a:extLst>
            </p:cNvPr>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56">
              <a:extLst>
                <a:ext uri="{FF2B5EF4-FFF2-40B4-BE49-F238E27FC236}">
                  <a16:creationId xmlns:a16="http://schemas.microsoft.com/office/drawing/2014/main" id="{979CB33D-43DA-2D49-8882-F773E06B70B0}"/>
                </a:ext>
              </a:extLst>
            </p:cNvPr>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57">
              <a:extLst>
                <a:ext uri="{FF2B5EF4-FFF2-40B4-BE49-F238E27FC236}">
                  <a16:creationId xmlns:a16="http://schemas.microsoft.com/office/drawing/2014/main" id="{9BDDD23D-6564-3241-9736-304A4FE37A3E}"/>
                </a:ext>
              </a:extLst>
            </p:cNvPr>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58">
              <a:extLst>
                <a:ext uri="{FF2B5EF4-FFF2-40B4-BE49-F238E27FC236}">
                  <a16:creationId xmlns:a16="http://schemas.microsoft.com/office/drawing/2014/main" id="{1E0C6833-BAEE-8A45-A560-1232BDA1A255}"/>
                </a:ext>
              </a:extLst>
            </p:cNvPr>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59">
              <a:extLst>
                <a:ext uri="{FF2B5EF4-FFF2-40B4-BE49-F238E27FC236}">
                  <a16:creationId xmlns:a16="http://schemas.microsoft.com/office/drawing/2014/main" id="{FF7BF308-8967-764F-8BA6-0539CFE1312D}"/>
                </a:ext>
              </a:extLst>
            </p:cNvPr>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60">
              <a:extLst>
                <a:ext uri="{FF2B5EF4-FFF2-40B4-BE49-F238E27FC236}">
                  <a16:creationId xmlns:a16="http://schemas.microsoft.com/office/drawing/2014/main" id="{00D99FE9-A60A-4D44-A1F2-E3D741775E52}"/>
                </a:ext>
              </a:extLst>
            </p:cNvPr>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61">
              <a:extLst>
                <a:ext uri="{FF2B5EF4-FFF2-40B4-BE49-F238E27FC236}">
                  <a16:creationId xmlns:a16="http://schemas.microsoft.com/office/drawing/2014/main" id="{23EB5947-4C2A-AC40-BA31-273E5DA18DE3}"/>
                </a:ext>
              </a:extLst>
            </p:cNvPr>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862">
              <a:extLst>
                <a:ext uri="{FF2B5EF4-FFF2-40B4-BE49-F238E27FC236}">
                  <a16:creationId xmlns:a16="http://schemas.microsoft.com/office/drawing/2014/main" id="{3D138ABF-2A58-8C47-A2E9-0B36897B3682}"/>
                </a:ext>
              </a:extLst>
            </p:cNvPr>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63">
              <a:extLst>
                <a:ext uri="{FF2B5EF4-FFF2-40B4-BE49-F238E27FC236}">
                  <a16:creationId xmlns:a16="http://schemas.microsoft.com/office/drawing/2014/main" id="{3DB832DE-97C6-E64C-8F6C-36251B1F4BDF}"/>
                </a:ext>
              </a:extLst>
            </p:cNvPr>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64">
              <a:extLst>
                <a:ext uri="{FF2B5EF4-FFF2-40B4-BE49-F238E27FC236}">
                  <a16:creationId xmlns:a16="http://schemas.microsoft.com/office/drawing/2014/main" id="{FC1A18C3-9E7E-6F44-B5F1-A972C97FC72D}"/>
                </a:ext>
              </a:extLst>
            </p:cNvPr>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65">
              <a:extLst>
                <a:ext uri="{FF2B5EF4-FFF2-40B4-BE49-F238E27FC236}">
                  <a16:creationId xmlns:a16="http://schemas.microsoft.com/office/drawing/2014/main" id="{C92FD6A0-D645-F840-9872-F86778497BDD}"/>
                </a:ext>
              </a:extLst>
            </p:cNvPr>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66">
              <a:extLst>
                <a:ext uri="{FF2B5EF4-FFF2-40B4-BE49-F238E27FC236}">
                  <a16:creationId xmlns:a16="http://schemas.microsoft.com/office/drawing/2014/main" id="{D8113EA5-E1DA-8944-9652-21780AF6298D}"/>
                </a:ext>
              </a:extLst>
            </p:cNvPr>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867">
              <a:extLst>
                <a:ext uri="{FF2B5EF4-FFF2-40B4-BE49-F238E27FC236}">
                  <a16:creationId xmlns:a16="http://schemas.microsoft.com/office/drawing/2014/main" id="{A5303480-5CEF-574F-BAF5-8E81C591EB3A}"/>
                </a:ext>
              </a:extLst>
            </p:cNvPr>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868">
              <a:extLst>
                <a:ext uri="{FF2B5EF4-FFF2-40B4-BE49-F238E27FC236}">
                  <a16:creationId xmlns:a16="http://schemas.microsoft.com/office/drawing/2014/main" id="{9F1A0C3A-7D4E-D84F-85FB-C881809E934B}"/>
                </a:ext>
              </a:extLst>
            </p:cNvPr>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869">
              <a:extLst>
                <a:ext uri="{FF2B5EF4-FFF2-40B4-BE49-F238E27FC236}">
                  <a16:creationId xmlns:a16="http://schemas.microsoft.com/office/drawing/2014/main" id="{85E3BA15-735B-C845-8178-9AAAA2F0E452}"/>
                </a:ext>
              </a:extLst>
            </p:cNvPr>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870">
              <a:extLst>
                <a:ext uri="{FF2B5EF4-FFF2-40B4-BE49-F238E27FC236}">
                  <a16:creationId xmlns:a16="http://schemas.microsoft.com/office/drawing/2014/main" id="{7E39EAC8-0895-514C-ABB1-EF7CBBB3D16E}"/>
                </a:ext>
              </a:extLst>
            </p:cNvPr>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871">
              <a:extLst>
                <a:ext uri="{FF2B5EF4-FFF2-40B4-BE49-F238E27FC236}">
                  <a16:creationId xmlns:a16="http://schemas.microsoft.com/office/drawing/2014/main" id="{37D3B559-BBED-3441-9CEE-FF3879371ECE}"/>
                </a:ext>
              </a:extLst>
            </p:cNvPr>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3654" y="1657399"/>
            <a:ext cx="2880554" cy="553366"/>
          </a:xfrm>
          <a:prstGeom prst="rect">
            <a:avLst/>
          </a:prstGeom>
        </p:spPr>
      </p:pic>
      <p:sp>
        <p:nvSpPr>
          <p:cNvPr id="5" name="Freeform 34"/>
          <p:cNvSpPr>
            <a:spLocks noEditPoints="1"/>
          </p:cNvSpPr>
          <p:nvPr/>
        </p:nvSpPr>
        <p:spPr bwMode="auto">
          <a:xfrm>
            <a:off x="9999080" y="158584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任意多边形 5"/>
          <p:cNvSpPr/>
          <p:nvPr/>
        </p:nvSpPr>
        <p:spPr>
          <a:xfrm>
            <a:off x="5954667" y="176802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6491115" y="1506414"/>
            <a:ext cx="3438765" cy="523220"/>
          </a:xfrm>
          <a:prstGeom prst="rect">
            <a:avLst/>
          </a:prstGeom>
          <a:noFill/>
        </p:spPr>
        <p:txBody>
          <a:bodyPr wrap="square" rtlCol="0">
            <a:spAutoFit/>
          </a:bodyPr>
          <a:lstStyle/>
          <a:p>
            <a:pPr algn="ctr"/>
            <a:r>
              <a:rPr lang="en-US" altLang="zh-CN" sz="2800" dirty="0">
                <a:cs typeface="+mn-ea"/>
                <a:sym typeface="+mn-lt"/>
              </a:rPr>
              <a:t>1.Covid-19</a:t>
            </a:r>
            <a:r>
              <a:rPr lang="zh-CN" altLang="en-US" sz="2800" dirty="0">
                <a:cs typeface="+mn-ea"/>
                <a:sym typeface="+mn-lt"/>
              </a:rPr>
              <a:t>研究意义</a:t>
            </a:r>
          </a:p>
        </p:txBody>
      </p:sp>
      <p:sp>
        <p:nvSpPr>
          <p:cNvPr id="8" name="Freeform 34"/>
          <p:cNvSpPr>
            <a:spLocks noEditPoints="1"/>
          </p:cNvSpPr>
          <p:nvPr/>
        </p:nvSpPr>
        <p:spPr bwMode="auto">
          <a:xfrm>
            <a:off x="10269602" y="299953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985704" y="3197284"/>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6522151" y="2935674"/>
            <a:ext cx="3826839" cy="523220"/>
          </a:xfrm>
          <a:prstGeom prst="rect">
            <a:avLst/>
          </a:prstGeom>
          <a:noFill/>
        </p:spPr>
        <p:txBody>
          <a:bodyPr wrap="square" rtlCol="0">
            <a:spAutoFit/>
          </a:bodyPr>
          <a:lstStyle>
            <a:defPPr>
              <a:defRPr lang="zh-CN"/>
            </a:defPPr>
            <a:lvl1pPr algn="ctr">
              <a:defRPr sz="2800">
                <a:cs typeface="+mn-ea"/>
              </a:defRPr>
            </a:lvl1pPr>
          </a:lstStyle>
          <a:p>
            <a:r>
              <a:rPr lang="en-US" altLang="zh-CN" dirty="0">
                <a:sym typeface="+mn-lt"/>
              </a:rPr>
              <a:t>2. Covid-19</a:t>
            </a:r>
            <a:r>
              <a:rPr lang="zh-CN" altLang="en-US" dirty="0">
                <a:sym typeface="+mn-lt"/>
              </a:rPr>
              <a:t>图像数据集</a:t>
            </a:r>
          </a:p>
        </p:txBody>
      </p:sp>
      <p:sp>
        <p:nvSpPr>
          <p:cNvPr id="11" name="Freeform 34"/>
          <p:cNvSpPr>
            <a:spLocks noEditPoints="1"/>
          </p:cNvSpPr>
          <p:nvPr/>
        </p:nvSpPr>
        <p:spPr bwMode="auto">
          <a:xfrm>
            <a:off x="10269602" y="429384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任意多边形 11"/>
          <p:cNvSpPr/>
          <p:nvPr/>
        </p:nvSpPr>
        <p:spPr>
          <a:xfrm>
            <a:off x="5974715" y="461591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6487728" y="4190750"/>
            <a:ext cx="3850274" cy="523220"/>
          </a:xfrm>
          <a:prstGeom prst="rect">
            <a:avLst/>
          </a:prstGeom>
          <a:noFill/>
        </p:spPr>
        <p:txBody>
          <a:bodyPr wrap="square" rtlCol="0">
            <a:spAutoFit/>
          </a:bodyPr>
          <a:lstStyle>
            <a:defPPr>
              <a:defRPr lang="zh-CN"/>
            </a:defPPr>
            <a:lvl1pPr algn="ctr">
              <a:defRPr sz="2800">
                <a:cs typeface="+mn-ea"/>
              </a:defRPr>
            </a:lvl1pPr>
          </a:lstStyle>
          <a:p>
            <a:r>
              <a:rPr lang="en-US" altLang="zh-CN" dirty="0">
                <a:sym typeface="+mn-lt"/>
              </a:rPr>
              <a:t>3. Covid-19</a:t>
            </a:r>
            <a:r>
              <a:rPr lang="zh-CN" altLang="en-US" dirty="0">
                <a:sym typeface="+mn-lt"/>
              </a:rPr>
              <a:t>里程碑工作</a:t>
            </a:r>
          </a:p>
        </p:txBody>
      </p:sp>
      <p:sp>
        <p:nvSpPr>
          <p:cNvPr id="14" name="Freeform 34"/>
          <p:cNvSpPr>
            <a:spLocks noEditPoints="1"/>
          </p:cNvSpPr>
          <p:nvPr/>
        </p:nvSpPr>
        <p:spPr bwMode="auto">
          <a:xfrm>
            <a:off x="10011352" y="5916235"/>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任意多边形 14"/>
          <p:cNvSpPr/>
          <p:nvPr/>
        </p:nvSpPr>
        <p:spPr>
          <a:xfrm>
            <a:off x="5966939" y="6098411"/>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6503387" y="5836801"/>
            <a:ext cx="3511622" cy="523220"/>
          </a:xfrm>
          <a:prstGeom prst="rect">
            <a:avLst/>
          </a:prstGeom>
          <a:noFill/>
        </p:spPr>
        <p:txBody>
          <a:bodyPr wrap="square" rtlCol="0">
            <a:spAutoFit/>
          </a:bodyPr>
          <a:lstStyle>
            <a:defPPr>
              <a:defRPr lang="zh-CN"/>
            </a:defPPr>
            <a:lvl1pPr algn="ctr">
              <a:defRPr sz="2800">
                <a:cs typeface="+mn-ea"/>
              </a:defRPr>
            </a:lvl1pPr>
          </a:lstStyle>
          <a:p>
            <a:r>
              <a:rPr lang="en-US" altLang="zh-CN" dirty="0">
                <a:sym typeface="+mn-lt"/>
              </a:rPr>
              <a:t>4. Covid-19</a:t>
            </a:r>
            <a:r>
              <a:rPr lang="zh-CN" altLang="en-US" dirty="0">
                <a:sym typeface="+mn-lt"/>
              </a:rPr>
              <a:t>研究方向</a:t>
            </a:r>
          </a:p>
        </p:txBody>
      </p:sp>
      <p:grpSp>
        <p:nvGrpSpPr>
          <p:cNvPr id="17" name="Group 4"/>
          <p:cNvGrpSpPr>
            <a:grpSpLocks noChangeAspect="1"/>
          </p:cNvGrpSpPr>
          <p:nvPr/>
        </p:nvGrpSpPr>
        <p:grpSpPr bwMode="auto">
          <a:xfrm flipV="1">
            <a:off x="5892505" y="2420598"/>
            <a:ext cx="739929" cy="763583"/>
            <a:chOff x="1308" y="1009"/>
            <a:chExt cx="1001" cy="1033"/>
          </a:xfrm>
        </p:grpSpPr>
        <p:sp>
          <p:nvSpPr>
            <p:cNvPr id="1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27" name="Group 4"/>
          <p:cNvGrpSpPr>
            <a:grpSpLocks noChangeAspect="1"/>
          </p:cNvGrpSpPr>
          <p:nvPr/>
        </p:nvGrpSpPr>
        <p:grpSpPr bwMode="auto">
          <a:xfrm flipV="1">
            <a:off x="5905515" y="3845362"/>
            <a:ext cx="739929" cy="763583"/>
            <a:chOff x="1308" y="1009"/>
            <a:chExt cx="1001" cy="1033"/>
          </a:xfrm>
        </p:grpSpPr>
        <p:sp>
          <p:nvSpPr>
            <p:cNvPr id="2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37" name="Group 4"/>
          <p:cNvGrpSpPr>
            <a:grpSpLocks noChangeAspect="1"/>
          </p:cNvGrpSpPr>
          <p:nvPr/>
        </p:nvGrpSpPr>
        <p:grpSpPr bwMode="auto">
          <a:xfrm flipV="1">
            <a:off x="5852749" y="996445"/>
            <a:ext cx="739929" cy="763583"/>
            <a:chOff x="1308" y="1009"/>
            <a:chExt cx="1001" cy="1033"/>
          </a:xfrm>
        </p:grpSpPr>
        <p:sp>
          <p:nvSpPr>
            <p:cNvPr id="3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47" name="Group 4"/>
          <p:cNvGrpSpPr>
            <a:grpSpLocks noChangeAspect="1"/>
          </p:cNvGrpSpPr>
          <p:nvPr/>
        </p:nvGrpSpPr>
        <p:grpSpPr bwMode="auto">
          <a:xfrm flipV="1">
            <a:off x="5905515" y="5336830"/>
            <a:ext cx="732153" cy="755559"/>
            <a:chOff x="1308" y="1009"/>
            <a:chExt cx="1001" cy="1033"/>
          </a:xfrm>
        </p:grpSpPr>
        <p:sp>
          <p:nvSpPr>
            <p:cNvPr id="48"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9"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0"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1"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3"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4"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5"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7" name="文本框 56"/>
          <p:cNvSpPr txBox="1"/>
          <p:nvPr/>
        </p:nvSpPr>
        <p:spPr>
          <a:xfrm>
            <a:off x="1227246" y="754385"/>
            <a:ext cx="3612251" cy="1107996"/>
          </a:xfrm>
          <a:prstGeom prst="rect">
            <a:avLst/>
          </a:prstGeom>
          <a:noFill/>
        </p:spPr>
        <p:txBody>
          <a:bodyPr wrap="square" rtlCol="0">
            <a:spAutoFit/>
          </a:bodyPr>
          <a:lstStyle/>
          <a:p>
            <a:r>
              <a:rPr lang="zh-CN" altLang="en-US" sz="6600" dirty="0">
                <a:solidFill>
                  <a:srgbClr val="2E2E2E"/>
                </a:solidFill>
                <a:latin typeface="华文隶书" panose="02010800040101010101" pitchFamily="2" charset="-122"/>
                <a:ea typeface="华文隶书" panose="02010800040101010101" pitchFamily="2" charset="-122"/>
              </a:rPr>
              <a:t>目 录</a:t>
            </a:r>
            <a:r>
              <a:rPr lang="en-US" altLang="zh-CN" sz="2400" b="1" dirty="0">
                <a:solidFill>
                  <a:srgbClr val="2E2E2E"/>
                </a:solidFill>
                <a:latin typeface="华文隶书" panose="02010800040101010101" pitchFamily="2" charset="-122"/>
                <a:ea typeface="华文隶书" panose="02010800040101010101" pitchFamily="2" charset="-122"/>
              </a:rPr>
              <a:t>/contents</a:t>
            </a:r>
            <a:endParaRPr lang="zh-CN" altLang="en-US" sz="13800" b="1" dirty="0">
              <a:solidFill>
                <a:srgbClr val="2E2E2E"/>
              </a:solidFill>
              <a:latin typeface="华文隶书" panose="02010800040101010101" pitchFamily="2" charset="-122"/>
              <a:ea typeface="华文隶书"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75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1500"/>
                            </p:stCondLst>
                            <p:childTnLst>
                              <p:par>
                                <p:cTn id="47" presetID="50" presetClass="entr" presetSubtype="0" decel="10000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strVal val="#ppt_w+.3"/>
                                          </p:val>
                                        </p:tav>
                                        <p:tav tm="100000">
                                          <p:val>
                                            <p:strVal val="#ppt_w"/>
                                          </p:val>
                                        </p:tav>
                                      </p:tavLst>
                                    </p:anim>
                                    <p:anim calcmode="lin" valueType="num">
                                      <p:cBhvr>
                                        <p:cTn id="50" dur="1000" fill="hold"/>
                                        <p:tgtEl>
                                          <p:spTgt spid="7"/>
                                        </p:tgtEl>
                                        <p:attrNameLst>
                                          <p:attrName>ppt_h</p:attrName>
                                        </p:attrNameLst>
                                      </p:cBhvr>
                                      <p:tavLst>
                                        <p:tav tm="0">
                                          <p:val>
                                            <p:strVal val="#ppt_h"/>
                                          </p:val>
                                        </p:tav>
                                        <p:tav tm="100000">
                                          <p:val>
                                            <p:strVal val="#ppt_h"/>
                                          </p:val>
                                        </p:tav>
                                      </p:tavLst>
                                    </p:anim>
                                    <p:animEffect transition="in" filter="fade">
                                      <p:cBhvr>
                                        <p:cTn id="51" dur="1000"/>
                                        <p:tgtEl>
                                          <p:spTgt spid="7"/>
                                        </p:tgtEl>
                                      </p:cBhvr>
                                    </p:animEffect>
                                  </p:childTnLst>
                                </p:cTn>
                              </p:par>
                              <p:par>
                                <p:cTn id="52" presetID="50" presetClass="entr" presetSubtype="0" decel="100000" fill="hold" grpId="0" nodeType="withEffect">
                                  <p:stCondLst>
                                    <p:cond delay="250"/>
                                  </p:stCondLst>
                                  <p:childTnLst>
                                    <p:set>
                                      <p:cBhvr>
                                        <p:cTn id="53" dur="1" fill="hold">
                                          <p:stCondLst>
                                            <p:cond delay="0"/>
                                          </p:stCondLst>
                                        </p:cTn>
                                        <p:tgtEl>
                                          <p:spTgt spid="10"/>
                                        </p:tgtEl>
                                        <p:attrNameLst>
                                          <p:attrName>style.visibility</p:attrName>
                                        </p:attrNameLst>
                                      </p:cBhvr>
                                      <p:to>
                                        <p:strVal val="visible"/>
                                      </p:to>
                                    </p:set>
                                    <p:anim calcmode="lin" valueType="num">
                                      <p:cBhvr>
                                        <p:cTn id="54" dur="1000" fill="hold"/>
                                        <p:tgtEl>
                                          <p:spTgt spid="10"/>
                                        </p:tgtEl>
                                        <p:attrNameLst>
                                          <p:attrName>ppt_w</p:attrName>
                                        </p:attrNameLst>
                                      </p:cBhvr>
                                      <p:tavLst>
                                        <p:tav tm="0">
                                          <p:val>
                                            <p:strVal val="#ppt_w+.3"/>
                                          </p:val>
                                        </p:tav>
                                        <p:tav tm="100000">
                                          <p:val>
                                            <p:strVal val="#ppt_w"/>
                                          </p:val>
                                        </p:tav>
                                      </p:tavLst>
                                    </p:anim>
                                    <p:anim calcmode="lin" valueType="num">
                                      <p:cBhvr>
                                        <p:cTn id="55" dur="1000" fill="hold"/>
                                        <p:tgtEl>
                                          <p:spTgt spid="10"/>
                                        </p:tgtEl>
                                        <p:attrNameLst>
                                          <p:attrName>ppt_h</p:attrName>
                                        </p:attrNameLst>
                                      </p:cBhvr>
                                      <p:tavLst>
                                        <p:tav tm="0">
                                          <p:val>
                                            <p:strVal val="#ppt_h"/>
                                          </p:val>
                                        </p:tav>
                                        <p:tav tm="100000">
                                          <p:val>
                                            <p:strVal val="#ppt_h"/>
                                          </p:val>
                                        </p:tav>
                                      </p:tavLst>
                                    </p:anim>
                                    <p:animEffect transition="in" filter="fade">
                                      <p:cBhvr>
                                        <p:cTn id="56" dur="1000"/>
                                        <p:tgtEl>
                                          <p:spTgt spid="10"/>
                                        </p:tgtEl>
                                      </p:cBhvr>
                                    </p:animEffect>
                                  </p:childTnLst>
                                </p:cTn>
                              </p:par>
                              <p:par>
                                <p:cTn id="57" presetID="50" presetClass="entr" presetSubtype="0" decel="100000" fill="hold" grpId="0" nodeType="withEffect">
                                  <p:stCondLst>
                                    <p:cond delay="50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strVal val="#ppt_w+.3"/>
                                          </p:val>
                                        </p:tav>
                                        <p:tav tm="100000">
                                          <p:val>
                                            <p:strVal val="#ppt_w"/>
                                          </p:val>
                                        </p:tav>
                                      </p:tavLst>
                                    </p:anim>
                                    <p:anim calcmode="lin" valueType="num">
                                      <p:cBhvr>
                                        <p:cTn id="60" dur="1000" fill="hold"/>
                                        <p:tgtEl>
                                          <p:spTgt spid="13"/>
                                        </p:tgtEl>
                                        <p:attrNameLst>
                                          <p:attrName>ppt_h</p:attrName>
                                        </p:attrNameLst>
                                      </p:cBhvr>
                                      <p:tavLst>
                                        <p:tav tm="0">
                                          <p:val>
                                            <p:strVal val="#ppt_h"/>
                                          </p:val>
                                        </p:tav>
                                        <p:tav tm="100000">
                                          <p:val>
                                            <p:strVal val="#ppt_h"/>
                                          </p:val>
                                        </p:tav>
                                      </p:tavLst>
                                    </p:anim>
                                    <p:animEffect transition="in" filter="fade">
                                      <p:cBhvr>
                                        <p:cTn id="61" dur="1000"/>
                                        <p:tgtEl>
                                          <p:spTgt spid="13"/>
                                        </p:tgtEl>
                                      </p:cBhvr>
                                    </p:animEffect>
                                  </p:childTnLst>
                                </p:cTn>
                              </p:par>
                              <p:par>
                                <p:cTn id="62" presetID="50" presetClass="entr" presetSubtype="0" decel="100000" fill="hold" grpId="0" nodeType="withEffect">
                                  <p:stCondLst>
                                    <p:cond delay="75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par>
                          <p:cTn id="67" fill="hold">
                            <p:stCondLst>
                              <p:cond delay="2500"/>
                            </p:stCondLst>
                            <p:childTnLst>
                              <p:par>
                                <p:cTn id="68" presetID="25"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73" dur="1000" fill="hold"/>
                                        <p:tgtEl>
                                          <p:spTgt spid="57"/>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p:bldP spid="11" grpId="0" animBg="1"/>
      <p:bldP spid="12" grpId="0" animBg="1"/>
      <p:bldP spid="13" grpId="0"/>
      <p:bldP spid="14" grpId="0" animBg="1"/>
      <p:bldP spid="15" grpId="0" animBg="1"/>
      <p:bldP spid="16"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第一章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79988" y="175405"/>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eaLnBrk="1" hangingPunct="1"/>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图像处理</a:t>
                </a:r>
                <a:r>
                  <a:rPr lang="en-US" altLang="zh-CN" sz="2800" dirty="0">
                    <a:solidFill>
                      <a:schemeClr val="tx1">
                        <a:lumMod val="75000"/>
                        <a:lumOff val="25000"/>
                      </a:schemeClr>
                    </a:solidFill>
                    <a:latin typeface="+mn-lt"/>
                    <a:ea typeface="+mn-ea"/>
                    <a:cs typeface="+mn-ea"/>
                    <a:sym typeface="+mn-lt"/>
                  </a:rPr>
                  <a:t>PJ</a:t>
                </a:r>
                <a:r>
                  <a:rPr lang="zh-CN" altLang="en-US" sz="2800" dirty="0">
                    <a:solidFill>
                      <a:schemeClr val="tx1">
                        <a:lumMod val="75000"/>
                        <a:lumOff val="25000"/>
                      </a:schemeClr>
                    </a:solidFill>
                    <a:latin typeface="+mn-lt"/>
                    <a:ea typeface="+mn-ea"/>
                    <a:cs typeface="+mn-ea"/>
                    <a:sym typeface="+mn-lt"/>
                  </a:rPr>
                  <a:t>研究意义</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119743" y="1643677"/>
            <a:ext cx="11669486" cy="521973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400" b="1" dirty="0"/>
              <a:t>研究背景</a:t>
            </a:r>
            <a:endParaRPr kumimoji="1" lang="en-US" altLang="zh-CN" sz="2400" b="1" dirty="0"/>
          </a:p>
          <a:p>
            <a:endParaRPr kumimoji="1" lang="en-US" altLang="zh-CN" sz="2400" b="1" dirty="0"/>
          </a:p>
          <a:p>
            <a:r>
              <a:rPr kumimoji="1" lang="zh-CN" altLang="en-US" dirty="0"/>
              <a:t>    新型冠状病毒（</a:t>
            </a:r>
            <a:r>
              <a:rPr kumimoji="1" lang="en" altLang="zh-CN" dirty="0"/>
              <a:t>COVID-19</a:t>
            </a:r>
            <a:r>
              <a:rPr kumimoji="1" lang="en-US" altLang="zh-CN" dirty="0"/>
              <a:t>)</a:t>
            </a:r>
            <a:r>
              <a:rPr kumimoji="1" lang="zh-CN" altLang="en-US" dirty="0"/>
              <a:t>现成为袭击我们星球的最具传染性的疾病之一。自该病毒首次发现以来，仅三个多月便已传播到</a:t>
            </a:r>
            <a:r>
              <a:rPr kumimoji="1" lang="en-US" altLang="zh-CN" dirty="0"/>
              <a:t>90</a:t>
            </a:r>
            <a:r>
              <a:rPr kumimoji="1" lang="zh-CN" altLang="en-US" dirty="0"/>
              <a:t>多个国家，感染了</a:t>
            </a:r>
            <a:r>
              <a:rPr kumimoji="1" lang="en-US" altLang="zh-CN" dirty="0"/>
              <a:t>185000</a:t>
            </a:r>
            <a:r>
              <a:rPr kumimoji="1" lang="zh-CN" altLang="en-US" dirty="0"/>
              <a:t>多人，并夺去了</a:t>
            </a:r>
            <a:r>
              <a:rPr kumimoji="1" lang="en-US" altLang="zh-CN" dirty="0"/>
              <a:t>3500</a:t>
            </a:r>
            <a:r>
              <a:rPr kumimoji="1" lang="zh-CN" altLang="en-US" dirty="0"/>
              <a:t>多条生命。尽管当前的</a:t>
            </a:r>
            <a:r>
              <a:rPr kumimoji="1" lang="en" altLang="zh-CN" dirty="0"/>
              <a:t>AI</a:t>
            </a:r>
            <a:r>
              <a:rPr kumimoji="1" lang="zh-CN" altLang="en-US" dirty="0"/>
              <a:t>技术远不能复制人类的智力，但事实证明，它们对跟踪疫情，诊断患者，消毒区域以及加快寻找</a:t>
            </a:r>
            <a:r>
              <a:rPr kumimoji="1" lang="en" altLang="zh-CN" dirty="0"/>
              <a:t>COVID-19</a:t>
            </a:r>
            <a:r>
              <a:rPr kumimoji="1" lang="zh-CN" altLang="en-US" dirty="0"/>
              <a:t>的治疗过程非常有帮助。</a:t>
            </a:r>
            <a:endParaRPr kumimoji="1" lang="en-US" altLang="zh-CN" dirty="0"/>
          </a:p>
          <a:p>
            <a:endParaRPr kumimoji="1" lang="en-US" altLang="zh-CN" dirty="0"/>
          </a:p>
          <a:p>
            <a:endParaRPr kumimoji="1" lang="en-US" altLang="zh-CN" dirty="0"/>
          </a:p>
          <a:p>
            <a:r>
              <a:rPr kumimoji="1" lang="en-US" altLang="zh-CN" sz="2400" b="1" dirty="0"/>
              <a:t>PJ</a:t>
            </a:r>
            <a:r>
              <a:rPr kumimoji="1" lang="zh-CN" altLang="en-US" sz="2400" b="1" dirty="0"/>
              <a:t>研究意义</a:t>
            </a:r>
            <a:endParaRPr kumimoji="1" lang="en-US" altLang="zh-CN" sz="2400" b="1" dirty="0"/>
          </a:p>
          <a:p>
            <a:endParaRPr kumimoji="1" lang="en-US" altLang="zh-CN" sz="2400" b="1" dirty="0"/>
          </a:p>
          <a:p>
            <a:pPr marL="342900" indent="-342900">
              <a:buFont typeface="Wingdings" pitchFamily="2" charset="2"/>
              <a:buChar char="l"/>
            </a:pPr>
            <a:r>
              <a:rPr kumimoji="1" lang="zh-CN" altLang="en" dirty="0"/>
              <a:t>基于</a:t>
            </a:r>
            <a:r>
              <a:rPr kumimoji="1" lang="zh-CN" altLang="en-US" dirty="0"/>
              <a:t>深度学习的方法用来早期检测</a:t>
            </a:r>
            <a:r>
              <a:rPr kumimoji="1" lang="en-US" altLang="zh-CN" dirty="0"/>
              <a:t>COVID-19</a:t>
            </a:r>
            <a:r>
              <a:rPr kumimoji="1" lang="zh-CN" altLang="en-US" dirty="0"/>
              <a:t>病毒，临床表明这对提高新冠病人的治愈率有着深远的影响</a:t>
            </a:r>
            <a:endParaRPr kumimoji="1" lang="en-US" altLang="zh-CN" dirty="0"/>
          </a:p>
          <a:p>
            <a:r>
              <a:rPr kumimoji="1" lang="zh-CN" altLang="en-US" dirty="0"/>
              <a:t>                               </a:t>
            </a:r>
            <a:r>
              <a:rPr kumimoji="1" lang="en-US" altLang="zh-CN" dirty="0"/>
              <a:t>↓</a:t>
            </a:r>
          </a:p>
          <a:p>
            <a:pPr marL="342900" indent="-342900">
              <a:buFont typeface="Wingdings" pitchFamily="2" charset="2"/>
              <a:buChar char="l"/>
            </a:pPr>
            <a:r>
              <a:rPr kumimoji="1" lang="zh-CN" altLang="en" dirty="0"/>
              <a:t>基于</a:t>
            </a:r>
            <a:r>
              <a:rPr kumimoji="1" lang="zh-CN" altLang="en-US" dirty="0"/>
              <a:t>深度学习的</a:t>
            </a:r>
            <a:r>
              <a:rPr kumimoji="1" lang="en-US" altLang="zh-CN" dirty="0"/>
              <a:t>CT/X-ray</a:t>
            </a:r>
            <a:r>
              <a:rPr kumimoji="1" lang="zh-CN" altLang="en-US" dirty="0"/>
              <a:t>图像诊断算法，如</a:t>
            </a:r>
            <a:r>
              <a:rPr kumimoji="1" lang="en-US" altLang="zh-CN" dirty="0"/>
              <a:t>CT</a:t>
            </a:r>
            <a:r>
              <a:rPr kumimoji="1" lang="zh-CN" altLang="en-US" dirty="0"/>
              <a:t>肺部图像切片分割和胸腔</a:t>
            </a:r>
            <a:r>
              <a:rPr kumimoji="1" lang="en-US" altLang="zh-CN" dirty="0"/>
              <a:t>X</a:t>
            </a:r>
            <a:r>
              <a:rPr kumimoji="1" lang="zh-CN" altLang="en-US" dirty="0"/>
              <a:t>光线分类算法，可以做到像素级细粒度诊断，在提高读片速度的同时提高了早期临床诊断准确率。</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pic>
        <p:nvPicPr>
          <p:cNvPr id="34" name="图片 33">
            <a:extLst>
              <a:ext uri="{FF2B5EF4-FFF2-40B4-BE49-F238E27FC236}">
                <a16:creationId xmlns:a16="http://schemas.microsoft.com/office/drawing/2014/main" id="{C4DBB644-C30C-1D42-88CA-FC16601EF643}"/>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733262" y="-20642"/>
            <a:ext cx="2785760" cy="2482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750" fill="hold"/>
                                        <p:tgtEl>
                                          <p:spTgt spid="34"/>
                                        </p:tgtEl>
                                        <p:attrNameLst>
                                          <p:attrName>ppt_w</p:attrName>
                                        </p:attrNameLst>
                                      </p:cBhvr>
                                      <p:tavLst>
                                        <p:tav tm="0">
                                          <p:val>
                                            <p:fltVal val="0"/>
                                          </p:val>
                                        </p:tav>
                                        <p:tav tm="100000">
                                          <p:val>
                                            <p:strVal val="#ppt_w"/>
                                          </p:val>
                                        </p:tav>
                                      </p:tavLst>
                                    </p:anim>
                                    <p:anim calcmode="lin" valueType="num">
                                      <p:cBhvr>
                                        <p:cTn id="8" dur="750" fill="hold"/>
                                        <p:tgtEl>
                                          <p:spTgt spid="34"/>
                                        </p:tgtEl>
                                        <p:attrNameLst>
                                          <p:attrName>ppt_h</p:attrName>
                                        </p:attrNameLst>
                                      </p:cBhvr>
                                      <p:tavLst>
                                        <p:tav tm="0">
                                          <p:val>
                                            <p:fltVal val="0"/>
                                          </p:val>
                                        </p:tav>
                                        <p:tav tm="100000">
                                          <p:val>
                                            <p:strVal val="#ppt_h"/>
                                          </p:val>
                                        </p:tav>
                                      </p:tavLst>
                                    </p:anim>
                                    <p:animEffect transition="in" filter="fade">
                                      <p:cBhvr>
                                        <p:cTn id="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第二章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79988" y="175405"/>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eaLnBrk="1" hangingPunct="1"/>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 图像数据集</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119743" y="1643677"/>
            <a:ext cx="11669486" cy="521973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 sz="2400" b="1" dirty="0"/>
              <a:t>（</a:t>
            </a:r>
            <a:r>
              <a:rPr kumimoji="1" lang="en" altLang="zh-CN" sz="2400" b="1" dirty="0"/>
              <a:t>1</a:t>
            </a:r>
            <a:r>
              <a:rPr kumimoji="1" lang="zh-CN" altLang="en" sz="2400" b="1" dirty="0"/>
              <a:t>）</a:t>
            </a:r>
            <a:r>
              <a:rPr kumimoji="1" lang="en" altLang="zh-CN" sz="2400" b="1" dirty="0"/>
              <a:t>COVID-19 CT Lung and Infection Segmentation Dataset</a:t>
            </a:r>
            <a:r>
              <a:rPr kumimoji="1" lang="zh-CN" altLang="en-US" sz="2400" b="1" dirty="0"/>
              <a:t> </a:t>
            </a:r>
            <a:endParaRPr kumimoji="1" lang="en-US" altLang="zh-CN" sz="2400" b="1" dirty="0"/>
          </a:p>
          <a:p>
            <a:endParaRPr kumimoji="1" lang="en-US" altLang="zh-CN" sz="2400" b="1" dirty="0"/>
          </a:p>
          <a:p>
            <a:r>
              <a:rPr kumimoji="1" lang="zh-CN" altLang="en-US" dirty="0"/>
              <a:t>    该数据集是目前最大的公开的具有像素级标签的</a:t>
            </a:r>
            <a:r>
              <a:rPr kumimoji="1" lang="en" altLang="zh-CN" dirty="0"/>
              <a:t>Covid-19</a:t>
            </a:r>
            <a:r>
              <a:rPr kumimoji="1" lang="zh-CN" altLang="en-US" dirty="0"/>
              <a:t>数据集，适用于图像分割任务。其中包含了</a:t>
            </a:r>
            <a:r>
              <a:rPr kumimoji="1" lang="en-US" altLang="zh-CN" dirty="0"/>
              <a:t>20</a:t>
            </a:r>
            <a:r>
              <a:rPr kumimoji="1" lang="zh-CN" altLang="en-US" dirty="0"/>
              <a:t>个确诊患者的</a:t>
            </a:r>
            <a:r>
              <a:rPr kumimoji="1" lang="en" altLang="zh-CN" dirty="0"/>
              <a:t>CT</a:t>
            </a:r>
            <a:r>
              <a:rPr kumimoji="1" lang="zh-CN" altLang="en-US" dirty="0"/>
              <a:t>数据和对应的</a:t>
            </a:r>
            <a:r>
              <a:rPr kumimoji="1" lang="en" altLang="zh-CN" dirty="0"/>
              <a:t>mask</a:t>
            </a:r>
            <a:r>
              <a:rPr kumimoji="1" lang="zh-CN" altLang="en-US" dirty="0"/>
              <a:t>标签，对于准确分割出</a:t>
            </a:r>
            <a:r>
              <a:rPr kumimoji="1" lang="en" altLang="zh-CN" dirty="0"/>
              <a:t>Covid-19</a:t>
            </a:r>
            <a:r>
              <a:rPr kumimoji="1" lang="zh-CN" altLang="en-US" dirty="0"/>
              <a:t>的病灶区域很有帮助。</a:t>
            </a:r>
            <a:endParaRPr kumimoji="1" lang="en-US" altLang="zh-CN" dirty="0"/>
          </a:p>
          <a:p>
            <a:endParaRPr kumimoji="1" lang="en-US" altLang="zh-CN" dirty="0"/>
          </a:p>
          <a:p>
            <a:r>
              <a:rPr kumimoji="1" lang="zh-CN" altLang="en-US" dirty="0"/>
              <a:t>    </a:t>
            </a:r>
            <a:r>
              <a:rPr kumimoji="1" lang="en" altLang="zh-CN" dirty="0">
                <a:hlinkClick r:id="rId5"/>
              </a:rPr>
              <a:t>COVID-19 CT Lung and Infection Segmentation Dataset </a:t>
            </a:r>
            <a:endParaRPr kumimoji="1" lang="en-US" altLang="zh-CN" dirty="0"/>
          </a:p>
          <a:p>
            <a:endParaRPr kumimoji="1" lang="en-US" altLang="zh-CN" dirty="0"/>
          </a:p>
          <a:p>
            <a:endParaRPr kumimoji="1" lang="en-US" altLang="zh-CN" dirty="0"/>
          </a:p>
          <a:p>
            <a:r>
              <a:rPr kumimoji="1" lang="zh-CN" altLang="en" sz="2400" b="1" dirty="0"/>
              <a:t>（</a:t>
            </a:r>
            <a:r>
              <a:rPr kumimoji="1" lang="en-US" altLang="zh-CN" sz="2400" b="1" dirty="0"/>
              <a:t>2</a:t>
            </a:r>
            <a:r>
              <a:rPr kumimoji="1" lang="zh-CN" altLang="en" sz="2400" b="1" dirty="0"/>
              <a:t>）</a:t>
            </a:r>
            <a:r>
              <a:rPr kumimoji="1" lang="en" altLang="zh-CN" sz="2400" b="1" dirty="0"/>
              <a:t>COVID-Chest-</a:t>
            </a:r>
            <a:r>
              <a:rPr kumimoji="1" lang="en" altLang="zh-CN" sz="2400" b="1" dirty="0" err="1"/>
              <a:t>Xray</a:t>
            </a:r>
            <a:r>
              <a:rPr kumimoji="1" lang="en" altLang="zh-CN" sz="2400" b="1" dirty="0"/>
              <a:t>-Dataset </a:t>
            </a:r>
            <a:endParaRPr kumimoji="1" lang="en-US" altLang="zh-CN" sz="2400" b="1" dirty="0"/>
          </a:p>
          <a:p>
            <a:endParaRPr kumimoji="1" lang="en-US" altLang="zh-CN" sz="2400" b="1" dirty="0"/>
          </a:p>
          <a:p>
            <a:r>
              <a:rPr kumimoji="1" lang="zh-CN" altLang="en-US" dirty="0"/>
              <a:t>   该数据集是目前最大的公开的</a:t>
            </a:r>
            <a:r>
              <a:rPr kumimoji="1" lang="en" altLang="zh-CN" dirty="0"/>
              <a:t>X-Ray</a:t>
            </a:r>
            <a:r>
              <a:rPr kumimoji="1" lang="zh-CN" altLang="en-US" dirty="0"/>
              <a:t>数据集，其中包含了</a:t>
            </a:r>
            <a:r>
              <a:rPr kumimoji="1" lang="en" altLang="zh-CN" dirty="0"/>
              <a:t>Covid-19</a:t>
            </a:r>
            <a:r>
              <a:rPr kumimoji="1" lang="zh-CN" altLang="en" dirty="0"/>
              <a:t>、</a:t>
            </a:r>
            <a:r>
              <a:rPr kumimoji="1" lang="en" altLang="zh-CN" dirty="0"/>
              <a:t>SARS</a:t>
            </a:r>
            <a:r>
              <a:rPr kumimoji="1" lang="zh-CN" altLang="en-US" dirty="0"/>
              <a:t>等肺部疾病的</a:t>
            </a:r>
            <a:r>
              <a:rPr kumimoji="1" lang="en" altLang="zh-CN" dirty="0"/>
              <a:t>X-Ray</a:t>
            </a:r>
            <a:r>
              <a:rPr kumimoji="1" lang="zh-CN" altLang="en-US" dirty="0"/>
              <a:t>图像和对应的图像级类别标签。有助于在基于</a:t>
            </a:r>
            <a:r>
              <a:rPr kumimoji="1" lang="en" altLang="zh-CN" dirty="0"/>
              <a:t>X-Ray</a:t>
            </a:r>
            <a:r>
              <a:rPr kumimoji="1" lang="zh-CN" altLang="en-US" dirty="0"/>
              <a:t>图像的肺部疾病诊断中识别出</a:t>
            </a:r>
            <a:r>
              <a:rPr kumimoji="1" lang="en" altLang="zh-CN" dirty="0"/>
              <a:t>Covid-19</a:t>
            </a:r>
            <a:r>
              <a:rPr kumimoji="1" lang="zh-CN" altLang="en-US" dirty="0"/>
              <a:t>图像。</a:t>
            </a:r>
            <a:endParaRPr kumimoji="1" lang="en-US" altLang="zh-CN" dirty="0"/>
          </a:p>
          <a:p>
            <a:endParaRPr kumimoji="1" lang="en-US" altLang="zh-CN" dirty="0"/>
          </a:p>
          <a:p>
            <a:r>
              <a:rPr kumimoji="1" lang="zh-CN" altLang="en-US" dirty="0"/>
              <a:t>    </a:t>
            </a:r>
            <a:r>
              <a:rPr kumimoji="1" lang="en" altLang="zh-CN" dirty="0">
                <a:hlinkClick r:id="rId6"/>
              </a:rPr>
              <a:t>COVID-Chest-Xray-Dataset</a:t>
            </a:r>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14" name="组合 13">
            <a:extLst>
              <a:ext uri="{FF2B5EF4-FFF2-40B4-BE49-F238E27FC236}">
                <a16:creationId xmlns:a16="http://schemas.microsoft.com/office/drawing/2014/main" id="{17070ACA-ED60-3842-A49D-0530A1F63D75}"/>
              </a:ext>
            </a:extLst>
          </p:cNvPr>
          <p:cNvGrpSpPr/>
          <p:nvPr/>
        </p:nvGrpSpPr>
        <p:grpSpPr>
          <a:xfrm>
            <a:off x="9228090" y="154592"/>
            <a:ext cx="1429930" cy="749300"/>
            <a:chOff x="3168650" y="2200275"/>
            <a:chExt cx="1123950" cy="588963"/>
          </a:xfrm>
          <a:solidFill>
            <a:schemeClr val="bg1"/>
          </a:solidFill>
        </p:grpSpPr>
        <p:sp>
          <p:nvSpPr>
            <p:cNvPr id="15" name="Freeform 156">
              <a:extLst>
                <a:ext uri="{FF2B5EF4-FFF2-40B4-BE49-F238E27FC236}">
                  <a16:creationId xmlns:a16="http://schemas.microsoft.com/office/drawing/2014/main" id="{C2AA843B-91F4-504A-BE90-222DF3EE8A48}"/>
                </a:ext>
              </a:extLst>
            </p:cNvPr>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6" name="Freeform 157">
              <a:extLst>
                <a:ext uri="{FF2B5EF4-FFF2-40B4-BE49-F238E27FC236}">
                  <a16:creationId xmlns:a16="http://schemas.microsoft.com/office/drawing/2014/main" id="{DDB67FE6-F82E-4A46-9759-F24E9F17A1E1}"/>
                </a:ext>
              </a:extLst>
            </p:cNvPr>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17" name="组合 16">
            <a:extLst>
              <a:ext uri="{FF2B5EF4-FFF2-40B4-BE49-F238E27FC236}">
                <a16:creationId xmlns:a16="http://schemas.microsoft.com/office/drawing/2014/main" id="{48E38EA8-7F46-B34B-982F-700BD1BFE4A2}"/>
              </a:ext>
            </a:extLst>
          </p:cNvPr>
          <p:cNvGrpSpPr/>
          <p:nvPr/>
        </p:nvGrpSpPr>
        <p:grpSpPr>
          <a:xfrm>
            <a:off x="9380490" y="306992"/>
            <a:ext cx="1429930" cy="749300"/>
            <a:chOff x="3168650" y="2200275"/>
            <a:chExt cx="1123950" cy="588963"/>
          </a:xfrm>
          <a:solidFill>
            <a:schemeClr val="bg1"/>
          </a:solidFill>
        </p:grpSpPr>
        <p:sp>
          <p:nvSpPr>
            <p:cNvPr id="18" name="Freeform 156">
              <a:extLst>
                <a:ext uri="{FF2B5EF4-FFF2-40B4-BE49-F238E27FC236}">
                  <a16:creationId xmlns:a16="http://schemas.microsoft.com/office/drawing/2014/main" id="{08A1A81A-A6E3-1747-8181-A06B115510C4}"/>
                </a:ext>
              </a:extLst>
            </p:cNvPr>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19" name="Freeform 157">
              <a:extLst>
                <a:ext uri="{FF2B5EF4-FFF2-40B4-BE49-F238E27FC236}">
                  <a16:creationId xmlns:a16="http://schemas.microsoft.com/office/drawing/2014/main" id="{C8082C85-3747-264C-849A-143CBBC0E3E5}"/>
                </a:ext>
              </a:extLst>
            </p:cNvPr>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20" name="组合 19">
            <a:extLst>
              <a:ext uri="{FF2B5EF4-FFF2-40B4-BE49-F238E27FC236}">
                <a16:creationId xmlns:a16="http://schemas.microsoft.com/office/drawing/2014/main" id="{FCFED8E2-F2C5-1A4D-98FC-49BDA3EE1369}"/>
              </a:ext>
            </a:extLst>
          </p:cNvPr>
          <p:cNvGrpSpPr/>
          <p:nvPr/>
        </p:nvGrpSpPr>
        <p:grpSpPr>
          <a:xfrm>
            <a:off x="9532890" y="459392"/>
            <a:ext cx="1429930" cy="749300"/>
            <a:chOff x="3168650" y="2200275"/>
            <a:chExt cx="1123950" cy="588963"/>
          </a:xfrm>
          <a:solidFill>
            <a:schemeClr val="bg1"/>
          </a:solidFill>
        </p:grpSpPr>
        <p:sp>
          <p:nvSpPr>
            <p:cNvPr id="21" name="Freeform 156">
              <a:extLst>
                <a:ext uri="{FF2B5EF4-FFF2-40B4-BE49-F238E27FC236}">
                  <a16:creationId xmlns:a16="http://schemas.microsoft.com/office/drawing/2014/main" id="{09566509-3694-074F-A6C5-20861E0D7652}"/>
                </a:ext>
              </a:extLst>
            </p:cNvPr>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sp>
          <p:nvSpPr>
            <p:cNvPr id="22" name="Freeform 157">
              <a:extLst>
                <a:ext uri="{FF2B5EF4-FFF2-40B4-BE49-F238E27FC236}">
                  <a16:creationId xmlns:a16="http://schemas.microsoft.com/office/drawing/2014/main" id="{70A7F522-D658-3C4D-AF0D-0E1ED31AF4E7}"/>
                </a:ext>
              </a:extLst>
            </p:cNvPr>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w="9525">
              <a:solidFill>
                <a:srgbClr val="000000"/>
              </a:solidFill>
              <a:round/>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4824772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750"/>
                                        <p:tgtEl>
                                          <p:spTgt spid="17"/>
                                        </p:tgtEl>
                                      </p:cBhvr>
                                    </p:animEffect>
                                    <p:anim calcmode="lin" valueType="num">
                                      <p:cBhvr>
                                        <p:cTn id="13" dur="750" fill="hold"/>
                                        <p:tgtEl>
                                          <p:spTgt spid="17"/>
                                        </p:tgtEl>
                                        <p:attrNameLst>
                                          <p:attrName>ppt_x</p:attrName>
                                        </p:attrNameLst>
                                      </p:cBhvr>
                                      <p:tavLst>
                                        <p:tav tm="0">
                                          <p:val>
                                            <p:strVal val="#ppt_x"/>
                                          </p:val>
                                        </p:tav>
                                        <p:tav tm="100000">
                                          <p:val>
                                            <p:strVal val="#ppt_x"/>
                                          </p:val>
                                        </p:tav>
                                      </p:tavLst>
                                    </p:anim>
                                    <p:anim calcmode="lin" valueType="num">
                                      <p:cBhvr>
                                        <p:cTn id="14" dur="750" fill="hold"/>
                                        <p:tgtEl>
                                          <p:spTgt spid="1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anim calcmode="lin" valueType="num">
                                      <p:cBhvr>
                                        <p:cTn id="18" dur="750" fill="hold"/>
                                        <p:tgtEl>
                                          <p:spTgt spid="20"/>
                                        </p:tgtEl>
                                        <p:attrNameLst>
                                          <p:attrName>ppt_x</p:attrName>
                                        </p:attrNameLst>
                                      </p:cBhvr>
                                      <p:tavLst>
                                        <p:tav tm="0">
                                          <p:val>
                                            <p:strVal val="#ppt_x"/>
                                          </p:val>
                                        </p:tav>
                                        <p:tav tm="100000">
                                          <p:val>
                                            <p:strVal val="#ppt_x"/>
                                          </p:val>
                                        </p:tav>
                                      </p:tavLst>
                                    </p:anim>
                                    <p:anim calcmode="lin" valueType="num">
                                      <p:cBhvr>
                                        <p:cTn id="19" dur="7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第三章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里程碑工作</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54550" y="1518642"/>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400" b="1" dirty="0"/>
              <a:t>里程碑工作</a:t>
            </a:r>
            <a:r>
              <a:rPr kumimoji="1" lang="en-US" altLang="zh-CN" sz="2400" b="1" dirty="0"/>
              <a:t>I</a:t>
            </a:r>
            <a:r>
              <a:rPr kumimoji="1" lang="zh-CN" altLang="en-US" sz="2400" b="1" dirty="0"/>
              <a:t> </a:t>
            </a:r>
            <a:r>
              <a:rPr kumimoji="1" lang="en-US" altLang="zh-CN" sz="2400" b="1" dirty="0"/>
              <a:t>--《</a:t>
            </a:r>
            <a:r>
              <a:rPr kumimoji="1" lang="en-US" altLang="zh-CN" sz="2400" b="1" dirty="0">
                <a:hlinkClick r:id="rId5"/>
              </a:rPr>
              <a:t> Towards Efficient COVID-19 CT Annotation: A Benchmark for Lung and Infection Segmentation </a:t>
            </a:r>
            <a:r>
              <a:rPr kumimoji="1" lang="en-US" altLang="zh-CN" sz="2400" b="1" dirty="0"/>
              <a:t>》</a:t>
            </a:r>
          </a:p>
          <a:p>
            <a:endParaRPr kumimoji="1" lang="en-US" altLang="zh-CN" sz="2400" b="1" dirty="0"/>
          </a:p>
          <a:p>
            <a:r>
              <a:rPr kumimoji="1" lang="zh-CN" altLang="en-US" b="1" dirty="0"/>
              <a:t> </a:t>
            </a:r>
            <a:r>
              <a:rPr kumimoji="1" lang="en-US" altLang="zh-CN" b="1" dirty="0"/>
              <a:t>Tasks:</a:t>
            </a:r>
            <a:r>
              <a:rPr kumimoji="1" lang="zh-CN" altLang="en-US" b="1" dirty="0"/>
              <a:t>  这篇文章提出了一个关于</a:t>
            </a:r>
            <a:r>
              <a:rPr kumimoji="1" lang="en" altLang="zh-CN" b="1" dirty="0"/>
              <a:t>Covid-19</a:t>
            </a:r>
            <a:r>
              <a:rPr kumimoji="1" lang="zh-CN" altLang="en-US" b="1" dirty="0"/>
              <a:t>的</a:t>
            </a:r>
            <a:r>
              <a:rPr kumimoji="1" lang="en" altLang="zh-CN" b="1" dirty="0"/>
              <a:t>Benchmark</a:t>
            </a:r>
            <a:r>
              <a:rPr kumimoji="1" lang="zh-CN" altLang="en" b="1" dirty="0"/>
              <a:t>，</a:t>
            </a:r>
            <a:r>
              <a:rPr kumimoji="1" lang="zh-CN" altLang="en-US" b="1" dirty="0"/>
              <a:t>包含三个</a:t>
            </a:r>
            <a:r>
              <a:rPr kumimoji="1" lang="en-US" altLang="zh-CN" b="1" dirty="0"/>
              <a:t>T</a:t>
            </a:r>
            <a:r>
              <a:rPr kumimoji="1" lang="en" altLang="zh-CN" b="1" dirty="0"/>
              <a:t>ask</a:t>
            </a:r>
            <a:r>
              <a:rPr kumimoji="1" lang="en-US" altLang="zh-CN" b="1" dirty="0"/>
              <a:t>s</a:t>
            </a:r>
            <a:endParaRPr kumimoji="1" lang="en-US" altLang="zh-CN" dirty="0"/>
          </a:p>
          <a:p>
            <a:pPr marL="285750" indent="-285750">
              <a:buFont typeface="Wingdings" pitchFamily="2" charset="2"/>
              <a:buChar char="Ø"/>
            </a:pPr>
            <a:r>
              <a:rPr kumimoji="1" lang="zh-CN" altLang="en-US" dirty="0"/>
              <a:t>小样本分割任务</a:t>
            </a:r>
            <a:endParaRPr kumimoji="1" lang="en-US" altLang="zh-CN" dirty="0"/>
          </a:p>
          <a:p>
            <a:pPr marL="285750" indent="-285750">
              <a:buFont typeface="Wingdings" pitchFamily="2" charset="2"/>
              <a:buChar char="Ø"/>
            </a:pPr>
            <a:r>
              <a:rPr kumimoji="1" lang="zh-CN" altLang="en-US" dirty="0"/>
              <a:t>从非</a:t>
            </a:r>
            <a:r>
              <a:rPr kumimoji="1" lang="en-US" altLang="zh-CN" dirty="0"/>
              <a:t>Covid-19</a:t>
            </a:r>
            <a:r>
              <a:rPr kumimoji="1" lang="zh-CN" altLang="en-US" dirty="0"/>
              <a:t>数据中学习如何分割</a:t>
            </a:r>
            <a:r>
              <a:rPr kumimoji="1" lang="en-US" altLang="zh-CN" dirty="0"/>
              <a:t>Covid-19</a:t>
            </a:r>
            <a:r>
              <a:rPr kumimoji="1" lang="zh-CN" altLang="en-US" dirty="0"/>
              <a:t>图像</a:t>
            </a:r>
            <a:endParaRPr kumimoji="1" lang="en-US" altLang="zh-CN" dirty="0"/>
          </a:p>
          <a:p>
            <a:pPr marL="285750" indent="-285750">
              <a:buFont typeface="Wingdings" pitchFamily="2" charset="2"/>
              <a:buChar char="Ø"/>
            </a:pPr>
            <a:r>
              <a:rPr kumimoji="1" lang="zh-CN" altLang="en-US" dirty="0"/>
              <a:t>从</a:t>
            </a:r>
            <a:r>
              <a:rPr kumimoji="1" lang="en-US" altLang="zh-CN" dirty="0"/>
              <a:t>Covid-19</a:t>
            </a:r>
            <a:r>
              <a:rPr kumimoji="1" lang="zh-CN" altLang="en-US" dirty="0"/>
              <a:t>数据和非</a:t>
            </a:r>
            <a:r>
              <a:rPr kumimoji="1" lang="en-US" altLang="zh-CN" dirty="0"/>
              <a:t>Covid-19</a:t>
            </a:r>
            <a:r>
              <a:rPr kumimoji="1" lang="zh-CN" altLang="en-US" dirty="0"/>
              <a:t>数据中进行多病灶的分割（如</a:t>
            </a:r>
            <a:r>
              <a:rPr kumimoji="1" lang="en-US" altLang="zh-CN" dirty="0"/>
              <a:t>Covid-19</a:t>
            </a:r>
            <a:r>
              <a:rPr kumimoji="1" lang="zh-CN" altLang="en-US" dirty="0"/>
              <a:t>和整个肺叶）</a:t>
            </a:r>
            <a:endParaRPr kumimoji="1" lang="en-US" altLang="zh-CN" dirty="0"/>
          </a:p>
          <a:p>
            <a:pPr marL="285750" indent="-285750">
              <a:buFont typeface="Wingdings" pitchFamily="2" charset="2"/>
              <a:buChar char="Ø"/>
            </a:pPr>
            <a:endParaRPr kumimoji="1" lang="en-US" altLang="zh-CN" dirty="0"/>
          </a:p>
          <a:p>
            <a:r>
              <a:rPr kumimoji="1" lang="en-US" altLang="zh-CN" b="1" dirty="0"/>
              <a:t>Baselines:</a:t>
            </a:r>
            <a:r>
              <a:rPr kumimoji="1" lang="zh-CN" altLang="en-US" b="1" dirty="0"/>
              <a:t>  基于</a:t>
            </a:r>
            <a:r>
              <a:rPr kumimoji="1" lang="en-US" altLang="zh-CN" b="1" dirty="0"/>
              <a:t>U-net</a:t>
            </a:r>
            <a:r>
              <a:rPr kumimoji="1" lang="zh-CN" altLang="en-US" b="1" dirty="0"/>
              <a:t>给出</a:t>
            </a:r>
            <a:r>
              <a:rPr kumimoji="1" lang="en-US" altLang="zh-CN" b="1" dirty="0"/>
              <a:t>3</a:t>
            </a:r>
            <a:r>
              <a:rPr kumimoji="1" lang="zh-CN" altLang="en-US" b="1" dirty="0"/>
              <a:t>个</a:t>
            </a:r>
            <a:r>
              <a:rPr kumimoji="1" lang="en-US" altLang="zh-CN" b="1" dirty="0"/>
              <a:t>Baselines</a:t>
            </a:r>
            <a:r>
              <a:rPr kumimoji="1" lang="zh-CN" altLang="en-US" b="1" dirty="0"/>
              <a:t>框架如下左图所示，右边上下是对应的定性定量实验结果</a:t>
            </a:r>
            <a:endParaRPr kumimoji="1" lang="en-US" altLang="zh-CN" b="1" dirty="0"/>
          </a:p>
          <a:p>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br>
              <a:rPr kumimoji="1" lang="en-US" altLang="zh-CN" dirty="0"/>
            </a:b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15" name="组合 14">
            <a:extLst>
              <a:ext uri="{FF2B5EF4-FFF2-40B4-BE49-F238E27FC236}">
                <a16:creationId xmlns:a16="http://schemas.microsoft.com/office/drawing/2014/main" id="{316A0937-91A0-D848-AA04-B59D5AB57137}"/>
              </a:ext>
            </a:extLst>
          </p:cNvPr>
          <p:cNvGrpSpPr/>
          <p:nvPr/>
        </p:nvGrpSpPr>
        <p:grpSpPr>
          <a:xfrm>
            <a:off x="9242356" y="-116421"/>
            <a:ext cx="2796797" cy="1925292"/>
            <a:chOff x="4263868" y="1958244"/>
            <a:chExt cx="3150234" cy="3210579"/>
          </a:xfrm>
        </p:grpSpPr>
        <p:grpSp>
          <p:nvGrpSpPr>
            <p:cNvPr id="16" name="Group 4">
              <a:extLst>
                <a:ext uri="{FF2B5EF4-FFF2-40B4-BE49-F238E27FC236}">
                  <a16:creationId xmlns:a16="http://schemas.microsoft.com/office/drawing/2014/main" id="{3E337666-D91A-FF40-86C2-2B452B2C3868}"/>
                </a:ext>
              </a:extLst>
            </p:cNvPr>
            <p:cNvGrpSpPr>
              <a:grpSpLocks noChangeAspect="1"/>
            </p:cNvGrpSpPr>
            <p:nvPr/>
          </p:nvGrpSpPr>
          <p:grpSpPr bwMode="auto">
            <a:xfrm>
              <a:off x="4651631" y="3500445"/>
              <a:ext cx="1311381" cy="1418197"/>
              <a:chOff x="3173" y="1433"/>
              <a:chExt cx="1596" cy="1726"/>
            </a:xfrm>
            <a:solidFill>
              <a:srgbClr val="262626"/>
            </a:solidFill>
          </p:grpSpPr>
          <p:sp>
            <p:nvSpPr>
              <p:cNvPr id="26" name="Freeform 5">
                <a:extLst>
                  <a:ext uri="{FF2B5EF4-FFF2-40B4-BE49-F238E27FC236}">
                    <a16:creationId xmlns:a16="http://schemas.microsoft.com/office/drawing/2014/main" id="{13E3FFD0-4F69-5C4E-8FFF-9BBF4FB7D7C4}"/>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a:extLst>
                  <a:ext uri="{FF2B5EF4-FFF2-40B4-BE49-F238E27FC236}">
                    <a16:creationId xmlns:a16="http://schemas.microsoft.com/office/drawing/2014/main" id="{9B47B01A-4D24-5548-A7E2-2A6D5EFE5628}"/>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Group 4">
              <a:extLst>
                <a:ext uri="{FF2B5EF4-FFF2-40B4-BE49-F238E27FC236}">
                  <a16:creationId xmlns:a16="http://schemas.microsoft.com/office/drawing/2014/main" id="{A1A991D5-C11E-2149-881D-C226EC7B5B80}"/>
                </a:ext>
              </a:extLst>
            </p:cNvPr>
            <p:cNvGrpSpPr>
              <a:grpSpLocks noChangeAspect="1"/>
            </p:cNvGrpSpPr>
            <p:nvPr/>
          </p:nvGrpSpPr>
          <p:grpSpPr bwMode="auto">
            <a:xfrm>
              <a:off x="4263868" y="1958244"/>
              <a:ext cx="1476989" cy="1597295"/>
              <a:chOff x="3173" y="1433"/>
              <a:chExt cx="1596" cy="1726"/>
            </a:xfrm>
            <a:solidFill>
              <a:srgbClr val="262626"/>
            </a:solidFill>
          </p:grpSpPr>
          <p:sp>
            <p:nvSpPr>
              <p:cNvPr id="24" name="Freeform 5">
                <a:extLst>
                  <a:ext uri="{FF2B5EF4-FFF2-40B4-BE49-F238E27FC236}">
                    <a16:creationId xmlns:a16="http://schemas.microsoft.com/office/drawing/2014/main" id="{AEDFAF87-C9CE-0C4C-AC38-F2A64AF41575}"/>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
                <a:extLst>
                  <a:ext uri="{FF2B5EF4-FFF2-40B4-BE49-F238E27FC236}">
                    <a16:creationId xmlns:a16="http://schemas.microsoft.com/office/drawing/2014/main" id="{E007E766-A3EF-B440-88B8-C85536A68A41}"/>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4">
              <a:extLst>
                <a:ext uri="{FF2B5EF4-FFF2-40B4-BE49-F238E27FC236}">
                  <a16:creationId xmlns:a16="http://schemas.microsoft.com/office/drawing/2014/main" id="{9C9A0831-E659-6E49-8891-B907002D9A3D}"/>
                </a:ext>
              </a:extLst>
            </p:cNvPr>
            <p:cNvGrpSpPr>
              <a:grpSpLocks noChangeAspect="1"/>
            </p:cNvGrpSpPr>
            <p:nvPr/>
          </p:nvGrpSpPr>
          <p:grpSpPr bwMode="auto">
            <a:xfrm>
              <a:off x="5740857" y="2246356"/>
              <a:ext cx="1673245" cy="1809537"/>
              <a:chOff x="3173" y="1433"/>
              <a:chExt cx="1596" cy="1726"/>
            </a:xfrm>
            <a:solidFill>
              <a:srgbClr val="262626"/>
            </a:solidFill>
          </p:grpSpPr>
          <p:sp>
            <p:nvSpPr>
              <p:cNvPr id="22" name="Freeform 5">
                <a:extLst>
                  <a:ext uri="{FF2B5EF4-FFF2-40B4-BE49-F238E27FC236}">
                    <a16:creationId xmlns:a16="http://schemas.microsoft.com/office/drawing/2014/main" id="{C65FA745-895F-024C-9702-86A5784F175A}"/>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a:extLst>
                  <a:ext uri="{FF2B5EF4-FFF2-40B4-BE49-F238E27FC236}">
                    <a16:creationId xmlns:a16="http://schemas.microsoft.com/office/drawing/2014/main" id="{1E56F07B-EAC0-9248-9C20-67A0EC015FC4}"/>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Group 4">
              <a:extLst>
                <a:ext uri="{FF2B5EF4-FFF2-40B4-BE49-F238E27FC236}">
                  <a16:creationId xmlns:a16="http://schemas.microsoft.com/office/drawing/2014/main" id="{FE835250-A4F8-2E46-BB7F-A03AAC18869B}"/>
                </a:ext>
              </a:extLst>
            </p:cNvPr>
            <p:cNvGrpSpPr>
              <a:grpSpLocks noChangeAspect="1"/>
            </p:cNvGrpSpPr>
            <p:nvPr/>
          </p:nvGrpSpPr>
          <p:grpSpPr bwMode="auto">
            <a:xfrm>
              <a:off x="5994953" y="4055893"/>
              <a:ext cx="1029106" cy="1112930"/>
              <a:chOff x="3173" y="1433"/>
              <a:chExt cx="1596" cy="1726"/>
            </a:xfrm>
            <a:solidFill>
              <a:srgbClr val="262626"/>
            </a:solidFill>
          </p:grpSpPr>
          <p:sp>
            <p:nvSpPr>
              <p:cNvPr id="20" name="Freeform 5">
                <a:extLst>
                  <a:ext uri="{FF2B5EF4-FFF2-40B4-BE49-F238E27FC236}">
                    <a16:creationId xmlns:a16="http://schemas.microsoft.com/office/drawing/2014/main" id="{755CA083-0586-AC48-B39D-6A7DD3C82F38}"/>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a:extLst>
                  <a:ext uri="{FF2B5EF4-FFF2-40B4-BE49-F238E27FC236}">
                    <a16:creationId xmlns:a16="http://schemas.microsoft.com/office/drawing/2014/main" id="{02244467-E4CF-D944-992A-6B921238808B}"/>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28" name="图片 27">
            <a:extLst>
              <a:ext uri="{FF2B5EF4-FFF2-40B4-BE49-F238E27FC236}">
                <a16:creationId xmlns:a16="http://schemas.microsoft.com/office/drawing/2014/main" id="{334128FB-FD64-724B-BBB0-E22AB480FD8C}"/>
              </a:ext>
            </a:extLst>
          </p:cNvPr>
          <p:cNvPicPr/>
          <p:nvPr/>
        </p:nvPicPr>
        <p:blipFill>
          <a:blip r:embed="rId6"/>
          <a:stretch>
            <a:fillRect/>
          </a:stretch>
        </p:blipFill>
        <p:spPr>
          <a:xfrm>
            <a:off x="-13572" y="4178905"/>
            <a:ext cx="5650394" cy="2645322"/>
          </a:xfrm>
          <a:prstGeom prst="rect">
            <a:avLst/>
          </a:prstGeom>
        </p:spPr>
      </p:pic>
      <p:pic>
        <p:nvPicPr>
          <p:cNvPr id="29" name="图片 28">
            <a:extLst>
              <a:ext uri="{FF2B5EF4-FFF2-40B4-BE49-F238E27FC236}">
                <a16:creationId xmlns:a16="http://schemas.microsoft.com/office/drawing/2014/main" id="{67FBC659-BA4E-FB48-88D9-36C14B1DA65F}"/>
              </a:ext>
            </a:extLst>
          </p:cNvPr>
          <p:cNvPicPr/>
          <p:nvPr/>
        </p:nvPicPr>
        <p:blipFill>
          <a:blip r:embed="rId7"/>
          <a:stretch>
            <a:fillRect/>
          </a:stretch>
        </p:blipFill>
        <p:spPr>
          <a:xfrm>
            <a:off x="5858146" y="4140369"/>
            <a:ext cx="5906428" cy="1245235"/>
          </a:xfrm>
          <a:prstGeom prst="rect">
            <a:avLst/>
          </a:prstGeom>
        </p:spPr>
      </p:pic>
      <p:pic>
        <p:nvPicPr>
          <p:cNvPr id="30" name="图片 29">
            <a:extLst>
              <a:ext uri="{FF2B5EF4-FFF2-40B4-BE49-F238E27FC236}">
                <a16:creationId xmlns:a16="http://schemas.microsoft.com/office/drawing/2014/main" id="{649C362F-E948-C447-88F0-CF5068ABE6EA}"/>
              </a:ext>
            </a:extLst>
          </p:cNvPr>
          <p:cNvPicPr/>
          <p:nvPr/>
        </p:nvPicPr>
        <p:blipFill>
          <a:blip r:embed="rId8"/>
          <a:stretch>
            <a:fillRect/>
          </a:stretch>
        </p:blipFill>
        <p:spPr>
          <a:xfrm>
            <a:off x="5858145" y="5339358"/>
            <a:ext cx="5978113" cy="1595252"/>
          </a:xfrm>
          <a:prstGeom prst="rect">
            <a:avLst/>
          </a:prstGeom>
        </p:spPr>
      </p:pic>
    </p:spTree>
    <p:extLst>
      <p:ext uri="{BB962C8B-B14F-4D97-AF65-F5344CB8AC3E}">
        <p14:creationId xmlns:p14="http://schemas.microsoft.com/office/powerpoint/2010/main" val="18988136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第三章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里程碑工作</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54550" y="1838220"/>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400" b="1" dirty="0"/>
              <a:t>里程碑工作</a:t>
            </a:r>
            <a:r>
              <a:rPr kumimoji="1" lang="en-US" altLang="zh-CN" sz="2400" b="1" dirty="0"/>
              <a:t>II</a:t>
            </a:r>
            <a:r>
              <a:rPr kumimoji="1" lang="zh-CN" altLang="en-US" sz="2400" b="1" dirty="0"/>
              <a:t> </a:t>
            </a:r>
            <a:r>
              <a:rPr kumimoji="1" lang="en-US" altLang="zh-CN" sz="2400" b="1" dirty="0"/>
              <a:t>--《</a:t>
            </a:r>
            <a:r>
              <a:rPr kumimoji="1" lang="en-US" altLang="zh-CN" sz="2400" b="1" dirty="0">
                <a:hlinkClick r:id="rId5"/>
              </a:rPr>
              <a:t> Classification of COVID-19 in chest X-ray images using DeTraC deep convolutional neural network </a:t>
            </a:r>
            <a:r>
              <a:rPr kumimoji="1" lang="en-US" altLang="zh-CN" sz="2400" b="1" dirty="0"/>
              <a:t>》</a:t>
            </a:r>
          </a:p>
          <a:p>
            <a:endParaRPr kumimoji="1" lang="en-US" altLang="zh-CN" sz="2400" b="1" dirty="0"/>
          </a:p>
          <a:p>
            <a:r>
              <a:rPr kumimoji="1" lang="zh-CN" altLang="en-US" dirty="0"/>
              <a:t>   这篇文章在</a:t>
            </a:r>
            <a:r>
              <a:rPr kumimoji="1" lang="en" altLang="zh-CN" dirty="0"/>
              <a:t>chest X-Ray</a:t>
            </a:r>
            <a:r>
              <a:rPr kumimoji="1" lang="zh-CN" altLang="en-US" dirty="0"/>
              <a:t>数据做分类任务，提出</a:t>
            </a:r>
            <a:r>
              <a:rPr kumimoji="1" lang="en" altLang="zh-CN" dirty="0" err="1"/>
              <a:t>DeTraC</a:t>
            </a:r>
            <a:r>
              <a:rPr kumimoji="1" lang="zh-CN" altLang="en-US" dirty="0"/>
              <a:t>模型，利用基于欧氏距离的标签分解方法，将数据集中包含的</a:t>
            </a:r>
            <a:r>
              <a:rPr kumimoji="1" lang="en" altLang="zh-CN" dirty="0"/>
              <a:t>Covid-19</a:t>
            </a:r>
            <a:r>
              <a:rPr kumimoji="1" lang="zh-CN" altLang="en-US" dirty="0"/>
              <a:t>和</a:t>
            </a:r>
            <a:r>
              <a:rPr kumimoji="1" lang="en" altLang="zh-CN" dirty="0"/>
              <a:t>SARS</a:t>
            </a:r>
            <a:r>
              <a:rPr kumimoji="1" lang="zh-CN" altLang="en-US" dirty="0"/>
              <a:t>标签分别分解为更细的子标签，最后再反向集成，得到真正的分类标签。用于计算欧式距离的特征通过深度神经网络</a:t>
            </a:r>
            <a:r>
              <a:rPr kumimoji="1" lang="en-US" altLang="zh-CN" dirty="0"/>
              <a:t>(</a:t>
            </a:r>
            <a:r>
              <a:rPr kumimoji="1" lang="en" altLang="zh-CN" dirty="0"/>
              <a:t>ResNet-18)</a:t>
            </a:r>
            <a:r>
              <a:rPr kumimoji="1" lang="zh-CN" altLang="en-US" dirty="0"/>
              <a:t>得到，模型框架如左图所示，右表是</a:t>
            </a:r>
            <a:r>
              <a:rPr kumimoji="1" lang="en" altLang="zh-CN" dirty="0" err="1"/>
              <a:t>DeTraC</a:t>
            </a:r>
            <a:r>
              <a:rPr kumimoji="1" lang="zh-CN" altLang="en" dirty="0"/>
              <a:t>在</a:t>
            </a:r>
            <a:r>
              <a:rPr kumimoji="1" lang="en-US" altLang="zh-CN" dirty="0"/>
              <a:t>X-Ray</a:t>
            </a:r>
            <a:r>
              <a:rPr kumimoji="1" lang="zh-CN" altLang="en-US" dirty="0"/>
              <a:t>下的分类结果</a:t>
            </a:r>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br>
              <a:rPr kumimoji="1" lang="en-US" altLang="zh-CN" dirty="0"/>
            </a:b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15" name="组合 14">
            <a:extLst>
              <a:ext uri="{FF2B5EF4-FFF2-40B4-BE49-F238E27FC236}">
                <a16:creationId xmlns:a16="http://schemas.microsoft.com/office/drawing/2014/main" id="{316A0937-91A0-D848-AA04-B59D5AB57137}"/>
              </a:ext>
            </a:extLst>
          </p:cNvPr>
          <p:cNvGrpSpPr/>
          <p:nvPr/>
        </p:nvGrpSpPr>
        <p:grpSpPr>
          <a:xfrm>
            <a:off x="9242356" y="-116421"/>
            <a:ext cx="2796797" cy="1925292"/>
            <a:chOff x="4263868" y="1958244"/>
            <a:chExt cx="3150234" cy="3210579"/>
          </a:xfrm>
        </p:grpSpPr>
        <p:grpSp>
          <p:nvGrpSpPr>
            <p:cNvPr id="16" name="Group 4">
              <a:extLst>
                <a:ext uri="{FF2B5EF4-FFF2-40B4-BE49-F238E27FC236}">
                  <a16:creationId xmlns:a16="http://schemas.microsoft.com/office/drawing/2014/main" id="{3E337666-D91A-FF40-86C2-2B452B2C3868}"/>
                </a:ext>
              </a:extLst>
            </p:cNvPr>
            <p:cNvGrpSpPr>
              <a:grpSpLocks noChangeAspect="1"/>
            </p:cNvGrpSpPr>
            <p:nvPr/>
          </p:nvGrpSpPr>
          <p:grpSpPr bwMode="auto">
            <a:xfrm>
              <a:off x="4651631" y="3500445"/>
              <a:ext cx="1311381" cy="1418197"/>
              <a:chOff x="3173" y="1433"/>
              <a:chExt cx="1596" cy="1726"/>
            </a:xfrm>
            <a:solidFill>
              <a:srgbClr val="262626"/>
            </a:solidFill>
          </p:grpSpPr>
          <p:sp>
            <p:nvSpPr>
              <p:cNvPr id="26" name="Freeform 5">
                <a:extLst>
                  <a:ext uri="{FF2B5EF4-FFF2-40B4-BE49-F238E27FC236}">
                    <a16:creationId xmlns:a16="http://schemas.microsoft.com/office/drawing/2014/main" id="{13E3FFD0-4F69-5C4E-8FFF-9BBF4FB7D7C4}"/>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a:extLst>
                  <a:ext uri="{FF2B5EF4-FFF2-40B4-BE49-F238E27FC236}">
                    <a16:creationId xmlns:a16="http://schemas.microsoft.com/office/drawing/2014/main" id="{9B47B01A-4D24-5548-A7E2-2A6D5EFE5628}"/>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Group 4">
              <a:extLst>
                <a:ext uri="{FF2B5EF4-FFF2-40B4-BE49-F238E27FC236}">
                  <a16:creationId xmlns:a16="http://schemas.microsoft.com/office/drawing/2014/main" id="{A1A991D5-C11E-2149-881D-C226EC7B5B80}"/>
                </a:ext>
              </a:extLst>
            </p:cNvPr>
            <p:cNvGrpSpPr>
              <a:grpSpLocks noChangeAspect="1"/>
            </p:cNvGrpSpPr>
            <p:nvPr/>
          </p:nvGrpSpPr>
          <p:grpSpPr bwMode="auto">
            <a:xfrm>
              <a:off x="4263868" y="1958244"/>
              <a:ext cx="1476989" cy="1597295"/>
              <a:chOff x="3173" y="1433"/>
              <a:chExt cx="1596" cy="1726"/>
            </a:xfrm>
            <a:solidFill>
              <a:srgbClr val="262626"/>
            </a:solidFill>
          </p:grpSpPr>
          <p:sp>
            <p:nvSpPr>
              <p:cNvPr id="24" name="Freeform 5">
                <a:extLst>
                  <a:ext uri="{FF2B5EF4-FFF2-40B4-BE49-F238E27FC236}">
                    <a16:creationId xmlns:a16="http://schemas.microsoft.com/office/drawing/2014/main" id="{AEDFAF87-C9CE-0C4C-AC38-F2A64AF41575}"/>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
                <a:extLst>
                  <a:ext uri="{FF2B5EF4-FFF2-40B4-BE49-F238E27FC236}">
                    <a16:creationId xmlns:a16="http://schemas.microsoft.com/office/drawing/2014/main" id="{E007E766-A3EF-B440-88B8-C85536A68A41}"/>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4">
              <a:extLst>
                <a:ext uri="{FF2B5EF4-FFF2-40B4-BE49-F238E27FC236}">
                  <a16:creationId xmlns:a16="http://schemas.microsoft.com/office/drawing/2014/main" id="{9C9A0831-E659-6E49-8891-B907002D9A3D}"/>
                </a:ext>
              </a:extLst>
            </p:cNvPr>
            <p:cNvGrpSpPr>
              <a:grpSpLocks noChangeAspect="1"/>
            </p:cNvGrpSpPr>
            <p:nvPr/>
          </p:nvGrpSpPr>
          <p:grpSpPr bwMode="auto">
            <a:xfrm>
              <a:off x="5740857" y="2246356"/>
              <a:ext cx="1673245" cy="1809537"/>
              <a:chOff x="3173" y="1433"/>
              <a:chExt cx="1596" cy="1726"/>
            </a:xfrm>
            <a:solidFill>
              <a:srgbClr val="262626"/>
            </a:solidFill>
          </p:grpSpPr>
          <p:sp>
            <p:nvSpPr>
              <p:cNvPr id="22" name="Freeform 5">
                <a:extLst>
                  <a:ext uri="{FF2B5EF4-FFF2-40B4-BE49-F238E27FC236}">
                    <a16:creationId xmlns:a16="http://schemas.microsoft.com/office/drawing/2014/main" id="{C65FA745-895F-024C-9702-86A5784F175A}"/>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a:extLst>
                  <a:ext uri="{FF2B5EF4-FFF2-40B4-BE49-F238E27FC236}">
                    <a16:creationId xmlns:a16="http://schemas.microsoft.com/office/drawing/2014/main" id="{1E56F07B-EAC0-9248-9C20-67A0EC015FC4}"/>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Group 4">
              <a:extLst>
                <a:ext uri="{FF2B5EF4-FFF2-40B4-BE49-F238E27FC236}">
                  <a16:creationId xmlns:a16="http://schemas.microsoft.com/office/drawing/2014/main" id="{FE835250-A4F8-2E46-BB7F-A03AAC18869B}"/>
                </a:ext>
              </a:extLst>
            </p:cNvPr>
            <p:cNvGrpSpPr>
              <a:grpSpLocks noChangeAspect="1"/>
            </p:cNvGrpSpPr>
            <p:nvPr/>
          </p:nvGrpSpPr>
          <p:grpSpPr bwMode="auto">
            <a:xfrm>
              <a:off x="5994953" y="4055893"/>
              <a:ext cx="1029106" cy="1112930"/>
              <a:chOff x="3173" y="1433"/>
              <a:chExt cx="1596" cy="1726"/>
            </a:xfrm>
            <a:solidFill>
              <a:srgbClr val="262626"/>
            </a:solidFill>
          </p:grpSpPr>
          <p:sp>
            <p:nvSpPr>
              <p:cNvPr id="20" name="Freeform 5">
                <a:extLst>
                  <a:ext uri="{FF2B5EF4-FFF2-40B4-BE49-F238E27FC236}">
                    <a16:creationId xmlns:a16="http://schemas.microsoft.com/office/drawing/2014/main" id="{755CA083-0586-AC48-B39D-6A7DD3C82F38}"/>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a:extLst>
                  <a:ext uri="{FF2B5EF4-FFF2-40B4-BE49-F238E27FC236}">
                    <a16:creationId xmlns:a16="http://schemas.microsoft.com/office/drawing/2014/main" id="{02244467-E4CF-D944-992A-6B921238808B}"/>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34" name="图片 33">
            <a:extLst>
              <a:ext uri="{FF2B5EF4-FFF2-40B4-BE49-F238E27FC236}">
                <a16:creationId xmlns:a16="http://schemas.microsoft.com/office/drawing/2014/main" id="{197F0E22-1556-A444-84F2-B5640079B7FD}"/>
              </a:ext>
            </a:extLst>
          </p:cNvPr>
          <p:cNvPicPr/>
          <p:nvPr/>
        </p:nvPicPr>
        <p:blipFill>
          <a:blip r:embed="rId6"/>
          <a:stretch>
            <a:fillRect/>
          </a:stretch>
        </p:blipFill>
        <p:spPr>
          <a:xfrm>
            <a:off x="-54550" y="3791456"/>
            <a:ext cx="5270500" cy="3032771"/>
          </a:xfrm>
          <a:prstGeom prst="rect">
            <a:avLst/>
          </a:prstGeom>
        </p:spPr>
      </p:pic>
      <p:pic>
        <p:nvPicPr>
          <p:cNvPr id="35" name="图片 34">
            <a:extLst>
              <a:ext uri="{FF2B5EF4-FFF2-40B4-BE49-F238E27FC236}">
                <a16:creationId xmlns:a16="http://schemas.microsoft.com/office/drawing/2014/main" id="{D67C87B9-3711-6341-A1EB-E3C1A6A765A1}"/>
              </a:ext>
            </a:extLst>
          </p:cNvPr>
          <p:cNvPicPr/>
          <p:nvPr/>
        </p:nvPicPr>
        <p:blipFill>
          <a:blip r:embed="rId7"/>
          <a:stretch>
            <a:fillRect/>
          </a:stretch>
        </p:blipFill>
        <p:spPr>
          <a:xfrm>
            <a:off x="5552616" y="3931516"/>
            <a:ext cx="5971379" cy="1048743"/>
          </a:xfrm>
          <a:prstGeom prst="rect">
            <a:avLst/>
          </a:prstGeom>
        </p:spPr>
      </p:pic>
    </p:spTree>
    <p:extLst>
      <p:ext uri="{BB962C8B-B14F-4D97-AF65-F5344CB8AC3E}">
        <p14:creationId xmlns:p14="http://schemas.microsoft.com/office/powerpoint/2010/main" val="36101445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第三章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里程碑工作</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54550" y="1518642"/>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400" b="1" dirty="0"/>
              <a:t>里程碑工作</a:t>
            </a:r>
            <a:r>
              <a:rPr kumimoji="1" lang="en-US" altLang="zh-CN" sz="2400" b="1" dirty="0"/>
              <a:t>III</a:t>
            </a:r>
            <a:r>
              <a:rPr kumimoji="1" lang="zh-CN" altLang="en-US" sz="2400" b="1" dirty="0"/>
              <a:t> </a:t>
            </a:r>
            <a:r>
              <a:rPr kumimoji="1" lang="en-US" altLang="zh-CN" sz="2400" b="1" dirty="0"/>
              <a:t>--《</a:t>
            </a:r>
            <a:r>
              <a:rPr kumimoji="1" lang="en-US" altLang="zh-CN" sz="2400" b="1" dirty="0">
                <a:hlinkClick r:id="rId5"/>
              </a:rPr>
              <a:t> </a:t>
            </a:r>
            <a:r>
              <a:rPr kumimoji="1" lang="en-US" altLang="zh-CN" sz="2400" b="1" dirty="0">
                <a:hlinkClick r:id="rId6"/>
              </a:rPr>
              <a:t>A Deep Transfer Learning Model with Classical Data Augmentation and CGAN to Detect COVID-19 from Chest CT Radiography Digital Images</a:t>
            </a:r>
            <a:r>
              <a:rPr kumimoji="1" lang="en-US" altLang="zh-CN" sz="2400" b="1" dirty="0"/>
              <a:t>》</a:t>
            </a:r>
          </a:p>
          <a:p>
            <a:endParaRPr kumimoji="1" lang="en-US" altLang="zh-CN" sz="2400" b="1" dirty="0"/>
          </a:p>
          <a:p>
            <a:r>
              <a:rPr kumimoji="1" lang="zh-CN" altLang="en-US" dirty="0"/>
              <a:t>   这篇文章从多种途径收集了目前互联网上的</a:t>
            </a:r>
            <a:r>
              <a:rPr kumimoji="1" lang="en" altLang="zh-CN" dirty="0"/>
              <a:t>Covid-19</a:t>
            </a:r>
            <a:r>
              <a:rPr kumimoji="1" lang="zh-CN" altLang="en-US" dirty="0"/>
              <a:t>数据，利用数据增强和条件生成对抗网络</a:t>
            </a:r>
            <a:r>
              <a:rPr kumimoji="1" lang="en-US" altLang="zh-CN" dirty="0"/>
              <a:t>(</a:t>
            </a:r>
            <a:r>
              <a:rPr kumimoji="1" lang="en" altLang="zh-CN" dirty="0"/>
              <a:t>CGAN)</a:t>
            </a:r>
            <a:r>
              <a:rPr kumimoji="1" lang="zh-CN" altLang="en-US" dirty="0"/>
              <a:t>的方式扩大训练样本集。其算法框架</a:t>
            </a:r>
            <a:r>
              <a:rPr kumimoji="1" lang="en-US" altLang="zh-CN" dirty="0"/>
              <a:t>(</a:t>
            </a:r>
            <a:r>
              <a:rPr kumimoji="1" lang="en" altLang="zh-CN" dirty="0"/>
              <a:t>DTL)</a:t>
            </a:r>
            <a:r>
              <a:rPr kumimoji="1" lang="zh-CN" altLang="en-US" dirty="0"/>
              <a:t>如下图所示，利用多种神经网络的测试结果如下表所示。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br>
              <a:rPr kumimoji="1" lang="en-US" altLang="zh-CN" dirty="0"/>
            </a:b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15" name="组合 14">
            <a:extLst>
              <a:ext uri="{FF2B5EF4-FFF2-40B4-BE49-F238E27FC236}">
                <a16:creationId xmlns:a16="http://schemas.microsoft.com/office/drawing/2014/main" id="{316A0937-91A0-D848-AA04-B59D5AB57137}"/>
              </a:ext>
            </a:extLst>
          </p:cNvPr>
          <p:cNvGrpSpPr/>
          <p:nvPr/>
        </p:nvGrpSpPr>
        <p:grpSpPr>
          <a:xfrm>
            <a:off x="9242356" y="-116421"/>
            <a:ext cx="2796797" cy="1925292"/>
            <a:chOff x="4263868" y="1958244"/>
            <a:chExt cx="3150234" cy="3210579"/>
          </a:xfrm>
        </p:grpSpPr>
        <p:grpSp>
          <p:nvGrpSpPr>
            <p:cNvPr id="16" name="Group 4">
              <a:extLst>
                <a:ext uri="{FF2B5EF4-FFF2-40B4-BE49-F238E27FC236}">
                  <a16:creationId xmlns:a16="http://schemas.microsoft.com/office/drawing/2014/main" id="{3E337666-D91A-FF40-86C2-2B452B2C3868}"/>
                </a:ext>
              </a:extLst>
            </p:cNvPr>
            <p:cNvGrpSpPr>
              <a:grpSpLocks noChangeAspect="1"/>
            </p:cNvGrpSpPr>
            <p:nvPr/>
          </p:nvGrpSpPr>
          <p:grpSpPr bwMode="auto">
            <a:xfrm>
              <a:off x="4651631" y="3500445"/>
              <a:ext cx="1311381" cy="1418197"/>
              <a:chOff x="3173" y="1433"/>
              <a:chExt cx="1596" cy="1726"/>
            </a:xfrm>
            <a:solidFill>
              <a:srgbClr val="262626"/>
            </a:solidFill>
          </p:grpSpPr>
          <p:sp>
            <p:nvSpPr>
              <p:cNvPr id="26" name="Freeform 5">
                <a:extLst>
                  <a:ext uri="{FF2B5EF4-FFF2-40B4-BE49-F238E27FC236}">
                    <a16:creationId xmlns:a16="http://schemas.microsoft.com/office/drawing/2014/main" id="{13E3FFD0-4F69-5C4E-8FFF-9BBF4FB7D7C4}"/>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a:extLst>
                  <a:ext uri="{FF2B5EF4-FFF2-40B4-BE49-F238E27FC236}">
                    <a16:creationId xmlns:a16="http://schemas.microsoft.com/office/drawing/2014/main" id="{9B47B01A-4D24-5548-A7E2-2A6D5EFE5628}"/>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Group 4">
              <a:extLst>
                <a:ext uri="{FF2B5EF4-FFF2-40B4-BE49-F238E27FC236}">
                  <a16:creationId xmlns:a16="http://schemas.microsoft.com/office/drawing/2014/main" id="{A1A991D5-C11E-2149-881D-C226EC7B5B80}"/>
                </a:ext>
              </a:extLst>
            </p:cNvPr>
            <p:cNvGrpSpPr>
              <a:grpSpLocks noChangeAspect="1"/>
            </p:cNvGrpSpPr>
            <p:nvPr/>
          </p:nvGrpSpPr>
          <p:grpSpPr bwMode="auto">
            <a:xfrm>
              <a:off x="4263868" y="1958244"/>
              <a:ext cx="1476989" cy="1597295"/>
              <a:chOff x="3173" y="1433"/>
              <a:chExt cx="1596" cy="1726"/>
            </a:xfrm>
            <a:solidFill>
              <a:srgbClr val="262626"/>
            </a:solidFill>
          </p:grpSpPr>
          <p:sp>
            <p:nvSpPr>
              <p:cNvPr id="24" name="Freeform 5">
                <a:extLst>
                  <a:ext uri="{FF2B5EF4-FFF2-40B4-BE49-F238E27FC236}">
                    <a16:creationId xmlns:a16="http://schemas.microsoft.com/office/drawing/2014/main" id="{AEDFAF87-C9CE-0C4C-AC38-F2A64AF41575}"/>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
                <a:extLst>
                  <a:ext uri="{FF2B5EF4-FFF2-40B4-BE49-F238E27FC236}">
                    <a16:creationId xmlns:a16="http://schemas.microsoft.com/office/drawing/2014/main" id="{E007E766-A3EF-B440-88B8-C85536A68A41}"/>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4">
              <a:extLst>
                <a:ext uri="{FF2B5EF4-FFF2-40B4-BE49-F238E27FC236}">
                  <a16:creationId xmlns:a16="http://schemas.microsoft.com/office/drawing/2014/main" id="{9C9A0831-E659-6E49-8891-B907002D9A3D}"/>
                </a:ext>
              </a:extLst>
            </p:cNvPr>
            <p:cNvGrpSpPr>
              <a:grpSpLocks noChangeAspect="1"/>
            </p:cNvGrpSpPr>
            <p:nvPr/>
          </p:nvGrpSpPr>
          <p:grpSpPr bwMode="auto">
            <a:xfrm>
              <a:off x="5740857" y="2246356"/>
              <a:ext cx="1673245" cy="1809537"/>
              <a:chOff x="3173" y="1433"/>
              <a:chExt cx="1596" cy="1726"/>
            </a:xfrm>
            <a:solidFill>
              <a:srgbClr val="262626"/>
            </a:solidFill>
          </p:grpSpPr>
          <p:sp>
            <p:nvSpPr>
              <p:cNvPr id="22" name="Freeform 5">
                <a:extLst>
                  <a:ext uri="{FF2B5EF4-FFF2-40B4-BE49-F238E27FC236}">
                    <a16:creationId xmlns:a16="http://schemas.microsoft.com/office/drawing/2014/main" id="{C65FA745-895F-024C-9702-86A5784F175A}"/>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a:extLst>
                  <a:ext uri="{FF2B5EF4-FFF2-40B4-BE49-F238E27FC236}">
                    <a16:creationId xmlns:a16="http://schemas.microsoft.com/office/drawing/2014/main" id="{1E56F07B-EAC0-9248-9C20-67A0EC015FC4}"/>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Group 4">
              <a:extLst>
                <a:ext uri="{FF2B5EF4-FFF2-40B4-BE49-F238E27FC236}">
                  <a16:creationId xmlns:a16="http://schemas.microsoft.com/office/drawing/2014/main" id="{FE835250-A4F8-2E46-BB7F-A03AAC18869B}"/>
                </a:ext>
              </a:extLst>
            </p:cNvPr>
            <p:cNvGrpSpPr>
              <a:grpSpLocks noChangeAspect="1"/>
            </p:cNvGrpSpPr>
            <p:nvPr/>
          </p:nvGrpSpPr>
          <p:grpSpPr bwMode="auto">
            <a:xfrm>
              <a:off x="5994953" y="4055893"/>
              <a:ext cx="1029106" cy="1112930"/>
              <a:chOff x="3173" y="1433"/>
              <a:chExt cx="1596" cy="1726"/>
            </a:xfrm>
            <a:solidFill>
              <a:srgbClr val="262626"/>
            </a:solidFill>
          </p:grpSpPr>
          <p:sp>
            <p:nvSpPr>
              <p:cNvPr id="20" name="Freeform 5">
                <a:extLst>
                  <a:ext uri="{FF2B5EF4-FFF2-40B4-BE49-F238E27FC236}">
                    <a16:creationId xmlns:a16="http://schemas.microsoft.com/office/drawing/2014/main" id="{755CA083-0586-AC48-B39D-6A7DD3C82F38}"/>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a:extLst>
                  <a:ext uri="{FF2B5EF4-FFF2-40B4-BE49-F238E27FC236}">
                    <a16:creationId xmlns:a16="http://schemas.microsoft.com/office/drawing/2014/main" id="{02244467-E4CF-D944-992A-6B921238808B}"/>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29" name="图片 28">
            <a:extLst>
              <a:ext uri="{FF2B5EF4-FFF2-40B4-BE49-F238E27FC236}">
                <a16:creationId xmlns:a16="http://schemas.microsoft.com/office/drawing/2014/main" id="{8BD571F3-8569-D44A-9172-F540BC745BB6}"/>
              </a:ext>
            </a:extLst>
          </p:cNvPr>
          <p:cNvPicPr/>
          <p:nvPr/>
        </p:nvPicPr>
        <p:blipFill>
          <a:blip r:embed="rId7"/>
          <a:stretch>
            <a:fillRect/>
          </a:stretch>
        </p:blipFill>
        <p:spPr>
          <a:xfrm>
            <a:off x="26558" y="3770861"/>
            <a:ext cx="6069442" cy="2906395"/>
          </a:xfrm>
          <a:prstGeom prst="rect">
            <a:avLst/>
          </a:prstGeom>
        </p:spPr>
      </p:pic>
      <p:pic>
        <p:nvPicPr>
          <p:cNvPr id="30" name="图片 29">
            <a:extLst>
              <a:ext uri="{FF2B5EF4-FFF2-40B4-BE49-F238E27FC236}">
                <a16:creationId xmlns:a16="http://schemas.microsoft.com/office/drawing/2014/main" id="{3B0E6361-8B29-8044-9EA9-9CACE63809AE}"/>
              </a:ext>
            </a:extLst>
          </p:cNvPr>
          <p:cNvPicPr/>
          <p:nvPr/>
        </p:nvPicPr>
        <p:blipFill>
          <a:blip r:embed="rId8"/>
          <a:stretch>
            <a:fillRect/>
          </a:stretch>
        </p:blipFill>
        <p:spPr>
          <a:xfrm>
            <a:off x="6344436" y="4368462"/>
            <a:ext cx="5270500" cy="1711192"/>
          </a:xfrm>
          <a:prstGeom prst="rect">
            <a:avLst/>
          </a:prstGeom>
        </p:spPr>
      </p:pic>
    </p:spTree>
    <p:extLst>
      <p:ext uri="{BB962C8B-B14F-4D97-AF65-F5344CB8AC3E}">
        <p14:creationId xmlns:p14="http://schemas.microsoft.com/office/powerpoint/2010/main" val="36181621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第四章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研究方向</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261257" y="2420810"/>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endParaRPr kumimoji="1" lang="en-US" altLang="zh-CN" sz="2800" b="1" dirty="0"/>
          </a:p>
          <a:p>
            <a:endParaRPr kumimoji="1" lang="en-US" altLang="zh-CN" sz="2800" b="1" dirty="0"/>
          </a:p>
          <a:p>
            <a:r>
              <a:rPr kumimoji="1" lang="zh-CN" altLang="en-US" sz="2800" b="1" dirty="0"/>
              <a:t>研究问题切入点</a:t>
            </a:r>
            <a:r>
              <a:rPr kumimoji="1" lang="en-US" altLang="zh-CN" sz="2800" b="1" dirty="0"/>
              <a:t>I</a:t>
            </a:r>
            <a:r>
              <a:rPr kumimoji="1" lang="zh-CN" altLang="en-US" sz="2800" b="1" dirty="0"/>
              <a:t> </a:t>
            </a:r>
            <a:r>
              <a:rPr kumimoji="1" lang="en-US" altLang="zh-CN" sz="2800" b="1" dirty="0"/>
              <a:t>---</a:t>
            </a:r>
            <a:r>
              <a:rPr kumimoji="1" lang="zh-CN" altLang="en-US" sz="2800" b="1" dirty="0"/>
              <a:t> 找到深度模型在视觉上的分类依据（分类）</a:t>
            </a:r>
            <a:endParaRPr kumimoji="1" lang="en-US" altLang="zh-CN" sz="2800" b="1" dirty="0"/>
          </a:p>
          <a:p>
            <a:endParaRPr kumimoji="1" lang="en-US" altLang="zh-CN" sz="2800" b="1" dirty="0"/>
          </a:p>
          <a:p>
            <a:pPr marL="342900" indent="-342900">
              <a:buFont typeface="Wingdings" pitchFamily="2" charset="2"/>
              <a:buChar char="u"/>
            </a:pPr>
            <a:r>
              <a:rPr kumimoji="1" lang="zh-CN" altLang="en-US" sz="2400" b="1" dirty="0"/>
              <a:t>问题定义</a:t>
            </a:r>
            <a:endParaRPr kumimoji="1" lang="en-US" altLang="zh-CN" sz="2400" b="1" dirty="0"/>
          </a:p>
          <a:p>
            <a:endParaRPr kumimoji="1" lang="en-US" altLang="zh-CN" sz="2400" b="1" dirty="0"/>
          </a:p>
          <a:p>
            <a:r>
              <a:rPr kumimoji="1" lang="zh-CN" altLang="en-US" dirty="0"/>
              <a:t>    现有方法使用的基于</a:t>
            </a:r>
            <a:r>
              <a:rPr kumimoji="1" lang="en" altLang="zh-CN" dirty="0"/>
              <a:t>X-Ray</a:t>
            </a:r>
            <a:r>
              <a:rPr kumimoji="1" lang="zh-CN" altLang="en-US" dirty="0"/>
              <a:t>的数据集中包含的正样本（</a:t>
            </a:r>
            <a:r>
              <a:rPr kumimoji="1" lang="en" altLang="zh-CN" dirty="0"/>
              <a:t>Covid-19</a:t>
            </a:r>
            <a:r>
              <a:rPr kumimoji="1" lang="zh-CN" altLang="en-US" dirty="0"/>
              <a:t>样本）数量较少，负样本的选择各异，且数据集本身的图像质量不同，不利于开发一个鲁棒的</a:t>
            </a:r>
            <a:r>
              <a:rPr kumimoji="1" lang="en" altLang="zh-CN" dirty="0"/>
              <a:t>Covid-19</a:t>
            </a:r>
            <a:r>
              <a:rPr kumimoji="1" lang="zh-CN" altLang="en-US" dirty="0"/>
              <a:t>识别算法，即分类任务难以定位到病灶区域。很多研究者采用了数据增强的方法，但是难以避免过拟合的现象。所以急需一种鲁棒的基于分类任务来定位病灶区域的方法将有助于快速、低成本（</a:t>
            </a:r>
            <a:r>
              <a:rPr kumimoji="1" lang="en" altLang="zh-CN" dirty="0"/>
              <a:t>CT</a:t>
            </a:r>
            <a:r>
              <a:rPr kumimoji="1" lang="zh-CN" altLang="en-US" dirty="0"/>
              <a:t>的成本高于</a:t>
            </a:r>
            <a:r>
              <a:rPr kumimoji="1" lang="en" altLang="zh-CN" dirty="0"/>
              <a:t>chest X-Ray</a:t>
            </a:r>
            <a:r>
              <a:rPr kumimoji="1" lang="zh-CN" altLang="en" dirty="0"/>
              <a:t>）</a:t>
            </a:r>
            <a:r>
              <a:rPr kumimoji="1" lang="zh-CN" altLang="en-US" dirty="0"/>
              <a:t>的</a:t>
            </a:r>
            <a:r>
              <a:rPr kumimoji="1" lang="en" altLang="zh-CN" dirty="0"/>
              <a:t>Covid-19</a:t>
            </a:r>
            <a:r>
              <a:rPr kumimoji="1" lang="zh-CN" altLang="en-US" dirty="0"/>
              <a:t>诊断，这依赖于准确的</a:t>
            </a:r>
            <a:r>
              <a:rPr kumimoji="1" lang="en-US" altLang="zh-CN" dirty="0"/>
              <a:t>attention</a:t>
            </a:r>
            <a:r>
              <a:rPr kumimoji="1" lang="zh-CN" altLang="en-US" dirty="0"/>
              <a:t> </a:t>
            </a:r>
            <a:r>
              <a:rPr kumimoji="1" lang="en-US" altLang="zh-CN" dirty="0"/>
              <a:t>map</a:t>
            </a:r>
            <a:r>
              <a:rPr kumimoji="1" lang="zh-CN" altLang="en-US" dirty="0"/>
              <a:t>定位。</a:t>
            </a:r>
            <a:endParaRPr kumimoji="1" lang="en-US" altLang="zh-CN" dirty="0"/>
          </a:p>
          <a:p>
            <a:endParaRPr kumimoji="1" lang="en-US" altLang="zh-CN" dirty="0"/>
          </a:p>
          <a:p>
            <a:endParaRPr kumimoji="1" lang="en-US" altLang="zh-CN" dirty="0"/>
          </a:p>
          <a:p>
            <a:pPr marL="342900" indent="-342900">
              <a:buFont typeface="Wingdings" pitchFamily="2" charset="2"/>
              <a:buChar char="u"/>
            </a:pPr>
            <a:r>
              <a:rPr kumimoji="1" lang="zh-CN" altLang="en-US" sz="2400" b="1" dirty="0"/>
              <a:t>具体任务</a:t>
            </a:r>
            <a:endParaRPr kumimoji="1" lang="en-US" altLang="zh-CN" sz="2400" b="1" dirty="0"/>
          </a:p>
          <a:p>
            <a:pPr marL="342900" indent="-342900">
              <a:buFont typeface="Wingdings" pitchFamily="2" charset="2"/>
              <a:buChar char="u"/>
            </a:pPr>
            <a:endParaRPr kumimoji="1" lang="en-US" altLang="zh-CN" sz="2400" b="1" dirty="0"/>
          </a:p>
          <a:p>
            <a:r>
              <a:rPr kumimoji="1" lang="zh-CN" altLang="en-US" dirty="0"/>
              <a:t>    开发一种基于</a:t>
            </a:r>
            <a:r>
              <a:rPr kumimoji="1" lang="en-US" altLang="zh-CN" dirty="0"/>
              <a:t>CT/chest</a:t>
            </a:r>
            <a:r>
              <a:rPr kumimoji="1" lang="zh-CN" altLang="en-US" dirty="0"/>
              <a:t> </a:t>
            </a:r>
            <a:r>
              <a:rPr kumimoji="1" lang="en-US" altLang="zh-CN" dirty="0"/>
              <a:t>X-Ray</a:t>
            </a:r>
            <a:r>
              <a:rPr kumimoji="1" lang="zh-CN" altLang="en-US" dirty="0"/>
              <a:t>图像的分类算法，且训练好的模型可以通过</a:t>
            </a:r>
            <a:r>
              <a:rPr kumimoji="1" lang="en-US" altLang="zh-CN" dirty="0"/>
              <a:t>attention</a:t>
            </a:r>
            <a:r>
              <a:rPr kumimoji="1" lang="zh-CN" altLang="en-US" dirty="0"/>
              <a:t> </a:t>
            </a:r>
            <a:r>
              <a:rPr kumimoji="1" lang="en-US" altLang="zh-CN" dirty="0"/>
              <a:t>map</a:t>
            </a:r>
            <a:r>
              <a:rPr kumimoji="1" lang="zh-CN" altLang="en-US" dirty="0"/>
              <a:t>的方式来映射出病灶区域（如</a:t>
            </a:r>
            <a:r>
              <a:rPr kumimoji="1" lang="en-US" altLang="zh-CN" dirty="0"/>
              <a:t> class activation mapping, CAM</a:t>
            </a:r>
            <a:r>
              <a:rPr kumimoji="1" lang="zh-CN" altLang="en-US" dirty="0"/>
              <a:t>），可以定位出多种肺部疾病，这取决于用哪些类别的样本（如肺结节，</a:t>
            </a:r>
            <a:r>
              <a:rPr kumimoji="1" lang="en-US" altLang="zh-CN" dirty="0"/>
              <a:t>SARS</a:t>
            </a:r>
            <a:r>
              <a:rPr kumimoji="1" lang="zh-CN" altLang="en-US" dirty="0"/>
              <a:t>，</a:t>
            </a:r>
            <a:r>
              <a:rPr kumimoji="1" lang="en-US" altLang="zh-CN" dirty="0"/>
              <a:t>Covid-19</a:t>
            </a:r>
            <a:r>
              <a:rPr kumimoji="1" lang="zh-CN" altLang="en-US" dirty="0"/>
              <a:t>等）。</a:t>
            </a:r>
            <a:endParaRPr kumimoji="1" lang="en-US" altLang="zh-CN" dirty="0"/>
          </a:p>
          <a:p>
            <a:br>
              <a:rPr kumimoji="1" lang="en-US" altLang="zh-CN" dirty="0"/>
            </a:b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40" name="组合 39">
            <a:extLst>
              <a:ext uri="{FF2B5EF4-FFF2-40B4-BE49-F238E27FC236}">
                <a16:creationId xmlns:a16="http://schemas.microsoft.com/office/drawing/2014/main" id="{60E2B552-7899-ED48-82DC-E38E6A7CCDD5}"/>
              </a:ext>
            </a:extLst>
          </p:cNvPr>
          <p:cNvGrpSpPr/>
          <p:nvPr/>
        </p:nvGrpSpPr>
        <p:grpSpPr>
          <a:xfrm>
            <a:off x="9989512" y="-39633"/>
            <a:ext cx="2202488" cy="1906077"/>
            <a:chOff x="7577992" y="2129723"/>
            <a:chExt cx="3223373" cy="2998525"/>
          </a:xfrm>
        </p:grpSpPr>
        <p:grpSp>
          <p:nvGrpSpPr>
            <p:cNvPr id="41" name="Group 55">
              <a:extLst>
                <a:ext uri="{FF2B5EF4-FFF2-40B4-BE49-F238E27FC236}">
                  <a16:creationId xmlns:a16="http://schemas.microsoft.com/office/drawing/2014/main" id="{4EC79EC0-7E38-CC4A-87AA-7E161CFE8FB5}"/>
                </a:ext>
              </a:extLst>
            </p:cNvPr>
            <p:cNvGrpSpPr/>
            <p:nvPr/>
          </p:nvGrpSpPr>
          <p:grpSpPr>
            <a:xfrm rot="473564">
              <a:off x="8210796" y="2129723"/>
              <a:ext cx="2590569" cy="2552112"/>
              <a:chOff x="0" y="0"/>
              <a:chExt cx="1149595" cy="1132530"/>
            </a:xfrm>
          </p:grpSpPr>
          <p:sp>
            <p:nvSpPr>
              <p:cNvPr id="45" name="Shape 50">
                <a:extLst>
                  <a:ext uri="{FF2B5EF4-FFF2-40B4-BE49-F238E27FC236}">
                    <a16:creationId xmlns:a16="http://schemas.microsoft.com/office/drawing/2014/main" id="{FA3A6DC7-3274-4C45-A07F-9DE866AFD24A}"/>
                  </a:ext>
                </a:extLst>
              </p:cNvPr>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46" name="Group 54">
                <a:extLst>
                  <a:ext uri="{FF2B5EF4-FFF2-40B4-BE49-F238E27FC236}">
                    <a16:creationId xmlns:a16="http://schemas.microsoft.com/office/drawing/2014/main" id="{5B5FD5C1-7A1D-3848-A31A-C6F685958A5D}"/>
                  </a:ext>
                </a:extLst>
              </p:cNvPr>
              <p:cNvGrpSpPr/>
              <p:nvPr/>
            </p:nvGrpSpPr>
            <p:grpSpPr>
              <a:xfrm>
                <a:off x="-1" y="0"/>
                <a:ext cx="1149597" cy="1132531"/>
                <a:chOff x="0" y="0"/>
                <a:chExt cx="1149595" cy="1132530"/>
              </a:xfrm>
            </p:grpSpPr>
            <p:sp>
              <p:nvSpPr>
                <p:cNvPr id="47" name="Shape 51">
                  <a:extLst>
                    <a:ext uri="{FF2B5EF4-FFF2-40B4-BE49-F238E27FC236}">
                      <a16:creationId xmlns:a16="http://schemas.microsoft.com/office/drawing/2014/main" id="{71AA1F51-5F7A-C845-9501-7F6D0A19295E}"/>
                    </a:ext>
                  </a:extLst>
                </p:cNvPr>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8" name="Shape 52">
                  <a:extLst>
                    <a:ext uri="{FF2B5EF4-FFF2-40B4-BE49-F238E27FC236}">
                      <a16:creationId xmlns:a16="http://schemas.microsoft.com/office/drawing/2014/main" id="{9E1EB2B5-374D-234C-9CC6-075A030E1C43}"/>
                    </a:ext>
                  </a:extLst>
                </p:cNvPr>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9" name="Shape 53">
                  <a:extLst>
                    <a:ext uri="{FF2B5EF4-FFF2-40B4-BE49-F238E27FC236}">
                      <a16:creationId xmlns:a16="http://schemas.microsoft.com/office/drawing/2014/main" id="{8FADEB69-7DE6-3842-92A5-BC19AB9CD502}"/>
                    </a:ext>
                  </a:extLst>
                </p:cNvPr>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42" name="Group 58">
              <a:extLst>
                <a:ext uri="{FF2B5EF4-FFF2-40B4-BE49-F238E27FC236}">
                  <a16:creationId xmlns:a16="http://schemas.microsoft.com/office/drawing/2014/main" id="{9D1BEE44-F425-FE48-8F49-5DF8B379E8F8}"/>
                </a:ext>
              </a:extLst>
            </p:cNvPr>
            <p:cNvGrpSpPr/>
            <p:nvPr/>
          </p:nvGrpSpPr>
          <p:grpSpPr>
            <a:xfrm rot="473564">
              <a:off x="7577992" y="3255904"/>
              <a:ext cx="1809843" cy="1872344"/>
              <a:chOff x="0" y="0"/>
              <a:chExt cx="803139" cy="830875"/>
            </a:xfrm>
          </p:grpSpPr>
          <p:sp>
            <p:nvSpPr>
              <p:cNvPr id="43" name="Shape 56">
                <a:extLst>
                  <a:ext uri="{FF2B5EF4-FFF2-40B4-BE49-F238E27FC236}">
                    <a16:creationId xmlns:a16="http://schemas.microsoft.com/office/drawing/2014/main" id="{6FFFFC9E-DF7A-A143-B6C7-61FD03A70E48}"/>
                  </a:ext>
                </a:extLst>
              </p:cNvPr>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4" name="Shape 57">
                <a:extLst>
                  <a:ext uri="{FF2B5EF4-FFF2-40B4-BE49-F238E27FC236}">
                    <a16:creationId xmlns:a16="http://schemas.microsoft.com/office/drawing/2014/main" id="{903792DC-2A59-694B-AE5B-08C6DAC0D429}"/>
                  </a:ext>
                </a:extLst>
              </p:cNvPr>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extLst>
      <p:ext uri="{BB962C8B-B14F-4D97-AF65-F5344CB8AC3E}">
        <p14:creationId xmlns:p14="http://schemas.microsoft.com/office/powerpoint/2010/main" val="23836499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81" y="-287025"/>
            <a:ext cx="2448210" cy="1925292"/>
          </a:xfrm>
          <a:prstGeom prst="rect">
            <a:avLst/>
          </a:prstGeom>
        </p:spPr>
      </p:pic>
      <p:sp>
        <p:nvSpPr>
          <p:cNvPr id="3" name="文本框 2"/>
          <p:cNvSpPr txBox="1"/>
          <p:nvPr/>
        </p:nvSpPr>
        <p:spPr bwMode="auto">
          <a:xfrm>
            <a:off x="457321" y="390186"/>
            <a:ext cx="2159765"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tx1">
                    <a:lumMod val="65000"/>
                    <a:lumOff val="35000"/>
                  </a:schemeClr>
                </a:solidFill>
                <a:cs typeface="+mn-ea"/>
                <a:sym typeface="+mn-lt"/>
              </a:rPr>
              <a:t>第四章</a:t>
            </a:r>
          </a:p>
        </p:txBody>
      </p:sp>
      <p:grpSp>
        <p:nvGrpSpPr>
          <p:cNvPr id="31" name="组合 30">
            <a:extLst>
              <a:ext uri="{FF2B5EF4-FFF2-40B4-BE49-F238E27FC236}">
                <a16:creationId xmlns:a16="http://schemas.microsoft.com/office/drawing/2014/main" id="{2F2A19C3-C877-B347-9193-13FD8C608F5F}"/>
              </a:ext>
            </a:extLst>
          </p:cNvPr>
          <p:cNvGrpSpPr/>
          <p:nvPr/>
        </p:nvGrpSpPr>
        <p:grpSpPr>
          <a:xfrm>
            <a:off x="2448504" y="-21543"/>
            <a:ext cx="4901565" cy="1000432"/>
            <a:chOff x="2427079" y="188130"/>
            <a:chExt cx="4901565" cy="100043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819" y="803490"/>
              <a:ext cx="2273183" cy="385072"/>
            </a:xfrm>
            <a:prstGeom prst="rect">
              <a:avLst/>
            </a:prstGeom>
          </p:spPr>
        </p:pic>
        <p:grpSp>
          <p:nvGrpSpPr>
            <p:cNvPr id="5" name="组合 4"/>
            <p:cNvGrpSpPr>
              <a:grpSpLocks noChangeAspect="1"/>
            </p:cNvGrpSpPr>
            <p:nvPr/>
          </p:nvGrpSpPr>
          <p:grpSpPr bwMode="auto">
            <a:xfrm>
              <a:off x="2427079" y="188130"/>
              <a:ext cx="4901565" cy="952783"/>
              <a:chOff x="2256403" y="1673450"/>
              <a:chExt cx="662746" cy="584352"/>
            </a:xfrm>
          </p:grpSpPr>
          <p:grpSp>
            <p:nvGrpSpPr>
              <p:cNvPr id="6" name="组合 49"/>
              <p:cNvGrpSpPr/>
              <p:nvPr/>
            </p:nvGrpSpPr>
            <p:grpSpPr bwMode="auto">
              <a:xfrm>
                <a:off x="2257960" y="1707376"/>
                <a:ext cx="661189" cy="550426"/>
                <a:chOff x="3827815" y="703963"/>
                <a:chExt cx="661189" cy="550426"/>
              </a:xfrm>
            </p:grpSpPr>
            <p:sp>
              <p:nvSpPr>
                <p:cNvPr id="8" name="矩形 7"/>
                <p:cNvSpPr/>
                <p:nvPr/>
              </p:nvSpPr>
              <p:spPr>
                <a:xfrm>
                  <a:off x="3827815" y="703963"/>
                  <a:ext cx="661189" cy="55042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a:cs typeface="+mn-ea"/>
                    <a:sym typeface="+mn-lt"/>
                  </a:endParaRPr>
                </a:p>
              </p:txBody>
            </p:sp>
            <p:cxnSp>
              <p:nvCxnSpPr>
                <p:cNvPr id="9" name="直接连接符 8"/>
                <p:cNvCxnSpPr>
                  <a:cxnSpLocks/>
                  <a:stCxn id="8" idx="1"/>
                  <a:endCxn id="8" idx="3"/>
                </p:cNvCxnSpPr>
                <p:nvPr/>
              </p:nvCxnSpPr>
              <p:spPr>
                <a:xfrm>
                  <a:off x="3827815" y="979176"/>
                  <a:ext cx="6611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8" idx="0"/>
                  <a:endCxn id="8" idx="2"/>
                </p:cNvCxnSpPr>
                <p:nvPr/>
              </p:nvCxnSpPr>
              <p:spPr>
                <a:xfrm>
                  <a:off x="4158410" y="703963"/>
                  <a:ext cx="0" cy="5504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1"/>
              <p:cNvSpPr txBox="1">
                <a:spLocks noChangeArrowheads="1"/>
              </p:cNvSpPr>
              <p:nvPr/>
            </p:nvSpPr>
            <p:spPr bwMode="auto">
              <a:xfrm>
                <a:off x="2256403" y="1673450"/>
                <a:ext cx="661189" cy="3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华康少女文字W5(P)" panose="040F0500000000000000" pitchFamily="82" charset="-122"/>
                  </a:defRPr>
                </a:lvl1pPr>
                <a:lvl2pPr marL="742950" indent="-285750">
                  <a:defRPr sz="1300">
                    <a:solidFill>
                      <a:schemeClr val="tx1"/>
                    </a:solidFill>
                    <a:latin typeface="Nexa Light" panose="02000000000000000000" pitchFamily="50" charset="0"/>
                    <a:ea typeface="华康少女文字W5(P)" panose="040F0500000000000000" pitchFamily="82" charset="-122"/>
                  </a:defRPr>
                </a:lvl2pPr>
                <a:lvl3pPr marL="1143000" indent="-228600">
                  <a:defRPr sz="1300">
                    <a:solidFill>
                      <a:schemeClr val="tx1"/>
                    </a:solidFill>
                    <a:latin typeface="Nexa Light" panose="02000000000000000000" pitchFamily="50" charset="0"/>
                    <a:ea typeface="华康少女文字W5(P)" panose="040F0500000000000000" pitchFamily="82" charset="-122"/>
                  </a:defRPr>
                </a:lvl3pPr>
                <a:lvl4pPr marL="1600200" indent="-228600">
                  <a:defRPr sz="1300">
                    <a:solidFill>
                      <a:schemeClr val="tx1"/>
                    </a:solidFill>
                    <a:latin typeface="Nexa Light" panose="02000000000000000000" pitchFamily="50" charset="0"/>
                    <a:ea typeface="华康少女文字W5(P)" panose="040F0500000000000000" pitchFamily="82" charset="-122"/>
                  </a:defRPr>
                </a:lvl4pPr>
                <a:lvl5pPr marL="2057400" indent="-228600">
                  <a:defRPr sz="1300">
                    <a:solidFill>
                      <a:schemeClr val="tx1"/>
                    </a:solidFill>
                    <a:latin typeface="Nexa Light" panose="02000000000000000000" pitchFamily="50"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Nexa Light" panose="02000000000000000000" pitchFamily="50" charset="0"/>
                    <a:ea typeface="华康少女文字W5(P)" panose="040F0500000000000000" pitchFamily="82" charset="-122"/>
                  </a:defRPr>
                </a:lvl9pPr>
              </a:lstStyle>
              <a:p>
                <a:pPr algn="ctr"/>
                <a:r>
                  <a:rPr lang="en-US" altLang="zh-CN" sz="2800" dirty="0">
                    <a:solidFill>
                      <a:schemeClr val="tx1">
                        <a:lumMod val="75000"/>
                        <a:lumOff val="25000"/>
                      </a:schemeClr>
                    </a:solidFill>
                    <a:latin typeface="+mn-lt"/>
                    <a:ea typeface="+mn-ea"/>
                    <a:cs typeface="+mn-ea"/>
                    <a:sym typeface="+mn-lt"/>
                  </a:rPr>
                  <a:t>Covid-19</a:t>
                </a:r>
                <a:r>
                  <a:rPr lang="zh-CN" altLang="en-US" sz="2800" dirty="0">
                    <a:solidFill>
                      <a:schemeClr val="tx1">
                        <a:lumMod val="75000"/>
                        <a:lumOff val="25000"/>
                      </a:schemeClr>
                    </a:solidFill>
                    <a:latin typeface="+mn-lt"/>
                    <a:ea typeface="+mn-ea"/>
                    <a:cs typeface="+mn-ea"/>
                    <a:sym typeface="+mn-lt"/>
                  </a:rPr>
                  <a:t>研究方向</a:t>
                </a:r>
              </a:p>
            </p:txBody>
          </p:sp>
        </p:grpSp>
      </p:grpSp>
      <p:sp>
        <p:nvSpPr>
          <p:cNvPr id="32" name="矩形 31">
            <a:extLst>
              <a:ext uri="{FF2B5EF4-FFF2-40B4-BE49-F238E27FC236}">
                <a16:creationId xmlns:a16="http://schemas.microsoft.com/office/drawing/2014/main" id="{D9BF28D2-348B-F247-9EDC-74AB61BC2EC3}"/>
              </a:ext>
            </a:extLst>
          </p:cNvPr>
          <p:cNvSpPr/>
          <p:nvPr/>
        </p:nvSpPr>
        <p:spPr>
          <a:xfrm>
            <a:off x="261257" y="2049996"/>
            <a:ext cx="11669486" cy="5461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zh-CN" altLang="en-US" sz="2800" b="1" dirty="0"/>
              <a:t>研究问题切入点</a:t>
            </a:r>
            <a:r>
              <a:rPr kumimoji="1" lang="en-US" altLang="zh-CN" sz="2800" b="1" dirty="0"/>
              <a:t>II</a:t>
            </a:r>
            <a:r>
              <a:rPr kumimoji="1" lang="zh-CN" altLang="en-US" sz="2800" b="1" dirty="0"/>
              <a:t> </a:t>
            </a:r>
            <a:r>
              <a:rPr kumimoji="1" lang="en-US" altLang="zh-CN" sz="2800" b="1" dirty="0"/>
              <a:t>---</a:t>
            </a:r>
            <a:r>
              <a:rPr kumimoji="1" lang="zh-CN" altLang="en-US" sz="2800" b="1" dirty="0"/>
              <a:t> 小样本学习（分类，分割）</a:t>
            </a:r>
            <a:endParaRPr kumimoji="1" lang="en-US" altLang="zh-CN" sz="2800" b="1" dirty="0"/>
          </a:p>
          <a:p>
            <a:pPr marL="342900" indent="-342900">
              <a:buFont typeface="Wingdings" pitchFamily="2" charset="2"/>
              <a:buChar char="u"/>
            </a:pPr>
            <a:r>
              <a:rPr kumimoji="1" lang="zh-CN" altLang="en-US" b="1" dirty="0"/>
              <a:t>问题定义</a:t>
            </a:r>
            <a:endParaRPr kumimoji="1" lang="en-US" altLang="zh-CN" b="1" dirty="0"/>
          </a:p>
          <a:p>
            <a:r>
              <a:rPr kumimoji="1" lang="zh-CN" altLang="en-US" dirty="0"/>
              <a:t>    现利用肺部</a:t>
            </a:r>
            <a:r>
              <a:rPr kumimoji="1" lang="en" altLang="zh-CN" dirty="0"/>
              <a:t>CT</a:t>
            </a:r>
            <a:r>
              <a:rPr kumimoji="1" lang="zh-CN" altLang="en-US" dirty="0"/>
              <a:t>图像的基于像素级标签的图像分割方法能够更准确地定位到</a:t>
            </a:r>
            <a:r>
              <a:rPr kumimoji="1" lang="en" altLang="zh-CN" dirty="0"/>
              <a:t>Covid-19</a:t>
            </a:r>
            <a:r>
              <a:rPr kumimoji="1" lang="zh-CN" altLang="en-US" dirty="0"/>
              <a:t>相关的病灶区域。但是目前公开的该类型数据集比较少且其中包含的样本也较少，直接采用监督学习的方式很容易过拟合，模型泛化能力较差。</a:t>
            </a:r>
            <a:endParaRPr kumimoji="1" lang="en-US" altLang="zh-CN" dirty="0"/>
          </a:p>
          <a:p>
            <a:endParaRPr kumimoji="1" lang="en-US" altLang="zh-CN" dirty="0"/>
          </a:p>
          <a:p>
            <a:pPr marL="342900" indent="-342900">
              <a:buFont typeface="Wingdings" pitchFamily="2" charset="2"/>
              <a:buChar char="u"/>
            </a:pPr>
            <a:r>
              <a:rPr kumimoji="1" lang="zh-CN" altLang="en-US" b="1" dirty="0"/>
              <a:t>存在的挑战：</a:t>
            </a:r>
            <a:endParaRPr kumimoji="1" lang="en-US" altLang="zh-CN" b="1" dirty="0"/>
          </a:p>
          <a:p>
            <a:r>
              <a:rPr kumimoji="1" lang="zh-CN" altLang="en-US" b="1" dirty="0"/>
              <a:t>    </a:t>
            </a:r>
            <a:r>
              <a:rPr kumimoji="1" lang="zh-CN" altLang="en-US" dirty="0"/>
              <a:t>受限于目前</a:t>
            </a:r>
            <a:r>
              <a:rPr kumimoji="1" lang="en-US" altLang="zh-CN" dirty="0"/>
              <a:t>Covid-19</a:t>
            </a:r>
            <a:r>
              <a:rPr kumimoji="1" lang="zh-CN" altLang="en-US" dirty="0"/>
              <a:t>公开数据集的规模，需要开发一种通过少量样本就可以学习到</a:t>
            </a:r>
            <a:r>
              <a:rPr kumimoji="1" lang="en-US" altLang="zh-CN" dirty="0"/>
              <a:t>Covid-19</a:t>
            </a:r>
            <a:r>
              <a:rPr kumimoji="1" lang="zh-CN" altLang="en-US" dirty="0"/>
              <a:t>更具泛化性的特征的模型或算法。小样本学习指的是已知类别的训练数据都分别含有极少数的有标签的样本（如每个类别只有</a:t>
            </a:r>
            <a:r>
              <a:rPr kumimoji="1" lang="en-US" altLang="zh-CN" dirty="0"/>
              <a:t>1</a:t>
            </a:r>
            <a:r>
              <a:rPr kumimoji="1" lang="zh-CN" altLang="en-US" dirty="0"/>
              <a:t>个或</a:t>
            </a:r>
            <a:r>
              <a:rPr kumimoji="1" lang="en-US" altLang="zh-CN" dirty="0"/>
              <a:t>5</a:t>
            </a:r>
            <a:r>
              <a:rPr kumimoji="1" lang="zh-CN" altLang="en-US" dirty="0"/>
              <a:t>个样本），拟用这些少量样本来做训练，在更大的测试数据中得到好的泛化性能。</a:t>
            </a:r>
            <a:endParaRPr kumimoji="1" lang="en-US" altLang="zh-CN" dirty="0"/>
          </a:p>
          <a:p>
            <a:pPr marL="342900" indent="-342900">
              <a:buFont typeface="Wingdings" pitchFamily="2" charset="2"/>
              <a:buChar char="u"/>
            </a:pPr>
            <a:endParaRPr kumimoji="1" lang="en-US" altLang="zh-CN" dirty="0"/>
          </a:p>
          <a:p>
            <a:pPr marL="342900" indent="-342900">
              <a:buFont typeface="Wingdings" pitchFamily="2" charset="2"/>
              <a:buChar char="u"/>
            </a:pPr>
            <a:r>
              <a:rPr kumimoji="1" lang="zh-CN" altLang="en-US" b="1" dirty="0"/>
              <a:t>元学习</a:t>
            </a:r>
            <a:endParaRPr kumimoji="1" lang="en-US" altLang="zh-CN" b="1" dirty="0"/>
          </a:p>
          <a:p>
            <a:r>
              <a:rPr kumimoji="1" lang="zh-CN" altLang="en-US" dirty="0"/>
              <a:t>    元学习在小样本学习中发挥了重要作用，元学习将小样本学习中的训练数据分为更小的子集，对每个子集的识别任务看作一个子任务，这样，整个训练集可以划分为多个子任务。元学习就是通过学习这些子任务中共通的“知识”（如初始化参数，</a:t>
            </a:r>
            <a:r>
              <a:rPr kumimoji="1" lang="en-US" altLang="zh-CN" dirty="0"/>
              <a:t>MAML</a:t>
            </a:r>
            <a:r>
              <a:rPr kumimoji="1" lang="zh-CN" altLang="en-US" dirty="0"/>
              <a:t>方法，</a:t>
            </a:r>
            <a:r>
              <a:rPr kumimoji="1" lang="en-US" altLang="zh-CN" dirty="0"/>
              <a:t>ICML’17</a:t>
            </a:r>
            <a:r>
              <a:rPr kumimoji="1" lang="zh-CN" altLang="en-US" dirty="0"/>
              <a:t>）来对新的子任务做更快更准的学习（往往只需在新任务上训练少数</a:t>
            </a:r>
            <a:r>
              <a:rPr kumimoji="1" lang="en-US" altLang="zh-CN" dirty="0"/>
              <a:t>Epoch</a:t>
            </a:r>
            <a:r>
              <a:rPr kumimoji="1" lang="zh-CN" altLang="en-US" dirty="0"/>
              <a:t>）。</a:t>
            </a:r>
            <a:endParaRPr kumimoji="1" lang="en-US" altLang="zh-CN" dirty="0"/>
          </a:p>
          <a:p>
            <a:pPr marL="342900" indent="-342900">
              <a:buFont typeface="Wingdings" pitchFamily="2" charset="2"/>
              <a:buChar char="u"/>
            </a:pPr>
            <a:r>
              <a:rPr kumimoji="1" lang="zh-CN" altLang="en-US" b="1" dirty="0"/>
              <a:t>研究意义</a:t>
            </a:r>
            <a:endParaRPr kumimoji="1" lang="en-US" altLang="zh-CN" b="1" dirty="0"/>
          </a:p>
          <a:p>
            <a:r>
              <a:rPr kumimoji="1" lang="zh-CN" altLang="en-US" dirty="0"/>
              <a:t>    对于</a:t>
            </a:r>
            <a:r>
              <a:rPr kumimoji="1" lang="en-US" altLang="zh-CN" dirty="0"/>
              <a:t>Covid-19</a:t>
            </a:r>
            <a:r>
              <a:rPr kumimoji="1" lang="zh-CN" altLang="en-US" dirty="0"/>
              <a:t>，</a:t>
            </a:r>
            <a:r>
              <a:rPr kumimoji="1" lang="en-US" altLang="zh-CN" dirty="0"/>
              <a:t>SARS</a:t>
            </a:r>
            <a:r>
              <a:rPr kumimoji="1" lang="zh-CN" altLang="en-US" dirty="0"/>
              <a:t>这种突发传染性疾病，研究者在短时间拿到大量的经过临床医生准确标注的图像数据（图像级或像素级的类别）几乎是不可能的，而在最快的时间开发出有效的算法对疫情的控制有至关重要的作用。因此，基于小样本学习的方法将有助于今早遏制疾病传播。</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33" name="文本框 32">
            <a:extLst>
              <a:ext uri="{FF2B5EF4-FFF2-40B4-BE49-F238E27FC236}">
                <a16:creationId xmlns:a16="http://schemas.microsoft.com/office/drawing/2014/main" id="{008F1335-AE5B-884B-B083-43A1155CB066}"/>
              </a:ext>
            </a:extLst>
          </p:cNvPr>
          <p:cNvSpPr txBox="1"/>
          <p:nvPr/>
        </p:nvSpPr>
        <p:spPr>
          <a:xfrm>
            <a:off x="4669971" y="3222171"/>
            <a:ext cx="184731" cy="369332"/>
          </a:xfrm>
          <a:prstGeom prst="rect">
            <a:avLst/>
          </a:prstGeom>
          <a:noFill/>
        </p:spPr>
        <p:txBody>
          <a:bodyPr wrap="none" rtlCol="0">
            <a:spAutoFit/>
          </a:bodyPr>
          <a:lstStyle/>
          <a:p>
            <a:endParaRPr kumimoji="1" lang="zh-CN" altLang="en-US" dirty="0"/>
          </a:p>
        </p:txBody>
      </p:sp>
      <p:grpSp>
        <p:nvGrpSpPr>
          <p:cNvPr id="40" name="组合 39">
            <a:extLst>
              <a:ext uri="{FF2B5EF4-FFF2-40B4-BE49-F238E27FC236}">
                <a16:creationId xmlns:a16="http://schemas.microsoft.com/office/drawing/2014/main" id="{60E2B552-7899-ED48-82DC-E38E6A7CCDD5}"/>
              </a:ext>
            </a:extLst>
          </p:cNvPr>
          <p:cNvGrpSpPr/>
          <p:nvPr/>
        </p:nvGrpSpPr>
        <p:grpSpPr>
          <a:xfrm>
            <a:off x="9989512" y="-39633"/>
            <a:ext cx="2202488" cy="1906077"/>
            <a:chOff x="7577992" y="2129723"/>
            <a:chExt cx="3223373" cy="2998525"/>
          </a:xfrm>
        </p:grpSpPr>
        <p:grpSp>
          <p:nvGrpSpPr>
            <p:cNvPr id="41" name="Group 55">
              <a:extLst>
                <a:ext uri="{FF2B5EF4-FFF2-40B4-BE49-F238E27FC236}">
                  <a16:creationId xmlns:a16="http://schemas.microsoft.com/office/drawing/2014/main" id="{4EC79EC0-7E38-CC4A-87AA-7E161CFE8FB5}"/>
                </a:ext>
              </a:extLst>
            </p:cNvPr>
            <p:cNvGrpSpPr/>
            <p:nvPr/>
          </p:nvGrpSpPr>
          <p:grpSpPr>
            <a:xfrm rot="473564">
              <a:off x="8210796" y="2129723"/>
              <a:ext cx="2590569" cy="2552112"/>
              <a:chOff x="0" y="0"/>
              <a:chExt cx="1149595" cy="1132530"/>
            </a:xfrm>
          </p:grpSpPr>
          <p:sp>
            <p:nvSpPr>
              <p:cNvPr id="45" name="Shape 50">
                <a:extLst>
                  <a:ext uri="{FF2B5EF4-FFF2-40B4-BE49-F238E27FC236}">
                    <a16:creationId xmlns:a16="http://schemas.microsoft.com/office/drawing/2014/main" id="{FA3A6DC7-3274-4C45-A07F-9DE866AFD24A}"/>
                  </a:ext>
                </a:extLst>
              </p:cNvPr>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46" name="Group 54">
                <a:extLst>
                  <a:ext uri="{FF2B5EF4-FFF2-40B4-BE49-F238E27FC236}">
                    <a16:creationId xmlns:a16="http://schemas.microsoft.com/office/drawing/2014/main" id="{5B5FD5C1-7A1D-3848-A31A-C6F685958A5D}"/>
                  </a:ext>
                </a:extLst>
              </p:cNvPr>
              <p:cNvGrpSpPr/>
              <p:nvPr/>
            </p:nvGrpSpPr>
            <p:grpSpPr>
              <a:xfrm>
                <a:off x="-1" y="0"/>
                <a:ext cx="1149597" cy="1132531"/>
                <a:chOff x="0" y="0"/>
                <a:chExt cx="1149595" cy="1132530"/>
              </a:xfrm>
            </p:grpSpPr>
            <p:sp>
              <p:nvSpPr>
                <p:cNvPr id="47" name="Shape 51">
                  <a:extLst>
                    <a:ext uri="{FF2B5EF4-FFF2-40B4-BE49-F238E27FC236}">
                      <a16:creationId xmlns:a16="http://schemas.microsoft.com/office/drawing/2014/main" id="{71AA1F51-5F7A-C845-9501-7F6D0A19295E}"/>
                    </a:ext>
                  </a:extLst>
                </p:cNvPr>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8" name="Shape 52">
                  <a:extLst>
                    <a:ext uri="{FF2B5EF4-FFF2-40B4-BE49-F238E27FC236}">
                      <a16:creationId xmlns:a16="http://schemas.microsoft.com/office/drawing/2014/main" id="{9E1EB2B5-374D-234C-9CC6-075A030E1C43}"/>
                    </a:ext>
                  </a:extLst>
                </p:cNvPr>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9" name="Shape 53">
                  <a:extLst>
                    <a:ext uri="{FF2B5EF4-FFF2-40B4-BE49-F238E27FC236}">
                      <a16:creationId xmlns:a16="http://schemas.microsoft.com/office/drawing/2014/main" id="{8FADEB69-7DE6-3842-92A5-BC19AB9CD502}"/>
                    </a:ext>
                  </a:extLst>
                </p:cNvPr>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42" name="Group 58">
              <a:extLst>
                <a:ext uri="{FF2B5EF4-FFF2-40B4-BE49-F238E27FC236}">
                  <a16:creationId xmlns:a16="http://schemas.microsoft.com/office/drawing/2014/main" id="{9D1BEE44-F425-FE48-8F49-5DF8B379E8F8}"/>
                </a:ext>
              </a:extLst>
            </p:cNvPr>
            <p:cNvGrpSpPr/>
            <p:nvPr/>
          </p:nvGrpSpPr>
          <p:grpSpPr>
            <a:xfrm rot="473564">
              <a:off x="7577992" y="3255904"/>
              <a:ext cx="1809843" cy="1872344"/>
              <a:chOff x="0" y="0"/>
              <a:chExt cx="803139" cy="830875"/>
            </a:xfrm>
          </p:grpSpPr>
          <p:sp>
            <p:nvSpPr>
              <p:cNvPr id="43" name="Shape 56">
                <a:extLst>
                  <a:ext uri="{FF2B5EF4-FFF2-40B4-BE49-F238E27FC236}">
                    <a16:creationId xmlns:a16="http://schemas.microsoft.com/office/drawing/2014/main" id="{6FFFFC9E-DF7A-A143-B6C7-61FD03A70E48}"/>
                  </a:ext>
                </a:extLst>
              </p:cNvPr>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4" name="Shape 57">
                <a:extLst>
                  <a:ext uri="{FF2B5EF4-FFF2-40B4-BE49-F238E27FC236}">
                    <a16:creationId xmlns:a16="http://schemas.microsoft.com/office/drawing/2014/main" id="{903792DC-2A59-694B-AE5B-08C6DAC0D429}"/>
                  </a:ext>
                </a:extLst>
              </p:cNvPr>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extLst>
      <p:ext uri="{BB962C8B-B14F-4D97-AF65-F5344CB8AC3E}">
        <p14:creationId xmlns:p14="http://schemas.microsoft.com/office/powerpoint/2010/main" val="33598075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heme/theme1.xml><?xml version="1.0" encoding="utf-8"?>
<a:theme xmlns:a="http://schemas.openxmlformats.org/drawingml/2006/main" name="Office 主题">
  <a:themeElements>
    <a:clrScheme name="我的主题色2">
      <a:dk1>
        <a:sysClr val="windowText" lastClr="000000"/>
      </a:dk1>
      <a:lt1>
        <a:sysClr val="window" lastClr="FFFFFF"/>
      </a:lt1>
      <a:dk2>
        <a:srgbClr val="000000"/>
      </a:dk2>
      <a:lt2>
        <a:srgbClr val="FFFFFF"/>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1493</Words>
  <Application>Microsoft Office PowerPoint</Application>
  <PresentationFormat>宽屏</PresentationFormat>
  <Paragraphs>170</Paragraphs>
  <Slides>11</Slides>
  <Notes>11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方正喵呜体</vt:lpstr>
      <vt:lpstr>华文隶书</vt:lpstr>
      <vt:lpstr>幼圆</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31答辩</dc:title>
  <dc:creator>pc</dc:creator>
  <cp:lastModifiedBy>Zhang Junping</cp:lastModifiedBy>
  <cp:revision>99</cp:revision>
  <dcterms:created xsi:type="dcterms:W3CDTF">2017-05-15T13:53:00Z</dcterms:created>
  <dcterms:modified xsi:type="dcterms:W3CDTF">2020-05-06T03:39:01Z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